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30"/>
  </p:notesMasterIdLst>
  <p:sldIdLst>
    <p:sldId id="268" r:id="rId5"/>
    <p:sldId id="280" r:id="rId6"/>
    <p:sldId id="271" r:id="rId7"/>
    <p:sldId id="291" r:id="rId8"/>
    <p:sldId id="273" r:id="rId9"/>
    <p:sldId id="276" r:id="rId10"/>
    <p:sldId id="272" r:id="rId11"/>
    <p:sldId id="275" r:id="rId12"/>
    <p:sldId id="274" r:id="rId13"/>
    <p:sldId id="279" r:id="rId14"/>
    <p:sldId id="277" r:id="rId15"/>
    <p:sldId id="298" r:id="rId16"/>
    <p:sldId id="281" r:id="rId17"/>
    <p:sldId id="282" r:id="rId18"/>
    <p:sldId id="283" r:id="rId19"/>
    <p:sldId id="296" r:id="rId20"/>
    <p:sldId id="284" r:id="rId21"/>
    <p:sldId id="285" r:id="rId22"/>
    <p:sldId id="287" r:id="rId23"/>
    <p:sldId id="278" r:id="rId24"/>
    <p:sldId id="290" r:id="rId25"/>
    <p:sldId id="286" r:id="rId26"/>
    <p:sldId id="289" r:id="rId27"/>
    <p:sldId id="299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F54DF-EDC4-41A8-A58F-4D497F0C4D1B}" v="1" dt="2019-09-26T02:19:10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2T02:04:23.96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6FF-F5B4-4D45-8779-9F0F455743E8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F3C0-B1FB-42DC-B478-AF84C3CE5C3C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85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58D-CE36-42FB-A681-D4975774D88C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191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26B-855B-4DB6-BFA6-A35E4D51FCF3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23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D5F4-8AF8-46B9-B655-FECF27EF63FD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58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408-9C27-42D0-A3E3-2484768A8F2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7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46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13A-523B-4CD2-9C8B-D457F28F4ABD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83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48E7-81A7-49BE-B31E-01672C55CDBE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435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A03C-BA82-4F79-A730-B582D55F1D51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45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FC7-A8BD-4D51-8A8C-57C129BB2ED5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9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B8F2-452F-47BB-A0B0-A22052EA7BBF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A4FA73F-E3AE-4666-833E-DAC3CC7447FA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5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stenze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4041648"/>
          </a:xfrm>
        </p:spPr>
        <p:txBody>
          <a:bodyPr>
            <a:normAutofit/>
          </a:bodyPr>
          <a:lstStyle/>
          <a:p>
            <a:r>
              <a:rPr lang="en-US" dirty="0"/>
              <a:t>Case Law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Wisconsin Tribal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Judges Association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October 3, 2019</a:t>
            </a: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7358-E687-4D0F-BE0E-C5B6939E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 Courts - ICWA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D104-18EA-4EC0-AEBE-F842E15E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What’s next?</a:t>
            </a:r>
          </a:p>
          <a:p>
            <a:r>
              <a:rPr lang="en-US" dirty="0">
                <a:solidFill>
                  <a:schemeClr val="tx1"/>
                </a:solidFill>
              </a:rPr>
              <a:t>Plaintiff states filed motion to extend time for re-hearing</a:t>
            </a:r>
          </a:p>
          <a:p>
            <a:r>
              <a:rPr lang="en-US" dirty="0">
                <a:solidFill>
                  <a:schemeClr val="tx1"/>
                </a:solidFill>
              </a:rPr>
              <a:t>90 days from August 9, 2019 to seek U.S. Supreme Court review</a:t>
            </a:r>
          </a:p>
          <a:p>
            <a:r>
              <a:rPr lang="en-US" dirty="0">
                <a:solidFill>
                  <a:schemeClr val="tx1"/>
                </a:solidFill>
              </a:rPr>
              <a:t>Gorsuch</a:t>
            </a:r>
          </a:p>
          <a:p>
            <a:r>
              <a:rPr lang="en-US" dirty="0">
                <a:solidFill>
                  <a:schemeClr val="tx1"/>
                </a:solidFill>
              </a:rPr>
              <a:t>Last ICWA case at Supreme Court: Baby Veronica case decided against tribal interests (</a:t>
            </a:r>
            <a:r>
              <a:rPr lang="en-US" i="1" dirty="0">
                <a:solidFill>
                  <a:schemeClr val="tx1"/>
                </a:solidFill>
              </a:rPr>
              <a:t>Adoptive Couple v. Baby Girl)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MAJORITY: Alito, Roberts, Thomas, Kennedy (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Kavanaugh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i="1" dirty="0">
                <a:solidFill>
                  <a:schemeClr val="tx1"/>
                </a:solidFill>
              </a:rPr>
              <a:t>Breyer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MINORITY: Kagan, Sotomayor, Ginsburg, </a:t>
            </a:r>
            <a:r>
              <a:rPr lang="en-US" i="1" dirty="0">
                <a:solidFill>
                  <a:schemeClr val="tx1"/>
                </a:solidFill>
              </a:rPr>
              <a:t>Scalia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Gorsuch</a:t>
            </a:r>
            <a:r>
              <a:rPr lang="en-US" i="1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9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2CDF-E6F2-4053-B46C-E04A802C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C3A6-558C-460E-895E-628149251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chemeClr val="tx1"/>
                </a:solidFill>
              </a:rPr>
              <a:t>Spurr</a:t>
            </a:r>
            <a:r>
              <a:rPr lang="en-US" b="1" i="1" dirty="0">
                <a:solidFill>
                  <a:schemeClr val="tx1"/>
                </a:solidFill>
              </a:rPr>
              <a:t> v. Pope</a:t>
            </a:r>
            <a:r>
              <a:rPr lang="en-US" b="1" dirty="0">
                <a:solidFill>
                  <a:schemeClr val="tx1"/>
                </a:solidFill>
              </a:rPr>
              <a:t>, 2019 WL 4009131, Aug, 25, 2019 (6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Cir.)</a:t>
            </a:r>
          </a:p>
          <a:p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Does a tribal court have jurisdiction under federal law to issue a civil personal protection order against a non-Indian and non-tribal member in matters arising in the Indian country of the Indian tribe?</a:t>
            </a:r>
          </a:p>
          <a:p>
            <a:r>
              <a:rPr lang="en-US" u="sng" dirty="0">
                <a:solidFill>
                  <a:schemeClr val="tx1"/>
                </a:solidFill>
              </a:rPr>
              <a:t>HOLDING:</a:t>
            </a:r>
            <a:r>
              <a:rPr lang="en-US" dirty="0">
                <a:solidFill>
                  <a:schemeClr val="tx1"/>
                </a:solidFill>
              </a:rPr>
              <a:t> Yes, under 18 USC 2265(e).</a:t>
            </a:r>
          </a:p>
          <a:p>
            <a:r>
              <a:rPr lang="en-US" dirty="0">
                <a:solidFill>
                  <a:schemeClr val="tx1"/>
                </a:solidFill>
              </a:rPr>
              <a:t>Tribe and Tribal Supreme Court were out of the case due to sovereign immunity</a:t>
            </a:r>
          </a:p>
          <a:p>
            <a:r>
              <a:rPr lang="en-US" dirty="0">
                <a:solidFill>
                  <a:schemeClr val="tx1"/>
                </a:solidFill>
              </a:rPr>
              <a:t>Trial judge immunity was waived</a:t>
            </a:r>
          </a:p>
          <a:p>
            <a:r>
              <a:rPr lang="en-US" dirty="0">
                <a:solidFill>
                  <a:schemeClr val="tx1"/>
                </a:solidFill>
              </a:rPr>
              <a:t>PPO was a civil, not criminal order</a:t>
            </a:r>
          </a:p>
        </p:txBody>
      </p:sp>
    </p:spTree>
    <p:extLst>
      <p:ext uri="{BB962C8B-B14F-4D97-AF65-F5344CB8AC3E}">
        <p14:creationId xmlns:p14="http://schemas.microsoft.com/office/powerpoint/2010/main" val="155777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4640-D66E-43C9-A87F-D894F571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ADF72-4340-48C2-B99B-7D9F37D30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tx1"/>
                </a:solidFill>
              </a:rPr>
              <a:t>Spurr</a:t>
            </a:r>
            <a:r>
              <a:rPr lang="en-US" b="1" i="1" dirty="0">
                <a:solidFill>
                  <a:schemeClr val="tx1"/>
                </a:solidFill>
              </a:rPr>
              <a:t> v. Pope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Non-Indian stepmother (Joy </a:t>
            </a:r>
            <a:r>
              <a:rPr lang="en-US" dirty="0" err="1">
                <a:solidFill>
                  <a:schemeClr val="tx1"/>
                </a:solidFill>
              </a:rPr>
              <a:t>Spurr</a:t>
            </a:r>
            <a:r>
              <a:rPr lang="en-US" dirty="0">
                <a:solidFill>
                  <a:schemeClr val="tx1"/>
                </a:solidFill>
              </a:rPr>
              <a:t>) harassing tribal member stepson.</a:t>
            </a:r>
          </a:p>
          <a:p>
            <a:r>
              <a:rPr lang="en-US" dirty="0">
                <a:solidFill>
                  <a:schemeClr val="tx1"/>
                </a:solidFill>
              </a:rPr>
              <a:t>Stepson seeks personal protection order in Huron Band Tribal Court </a:t>
            </a:r>
          </a:p>
          <a:p>
            <a:r>
              <a:rPr lang="en-US" dirty="0" err="1">
                <a:solidFill>
                  <a:schemeClr val="tx1"/>
                </a:solidFill>
              </a:rPr>
              <a:t>Spurr</a:t>
            </a:r>
            <a:r>
              <a:rPr lang="en-US" dirty="0">
                <a:solidFill>
                  <a:schemeClr val="tx1"/>
                </a:solidFill>
              </a:rPr>
              <a:t> violates order</a:t>
            </a:r>
          </a:p>
          <a:p>
            <a:r>
              <a:rPr lang="en-US" dirty="0" err="1">
                <a:solidFill>
                  <a:schemeClr val="tx1"/>
                </a:solidFill>
              </a:rPr>
              <a:t>Spurr</a:t>
            </a:r>
            <a:r>
              <a:rPr lang="en-US" dirty="0">
                <a:solidFill>
                  <a:schemeClr val="tx1"/>
                </a:solidFill>
              </a:rPr>
              <a:t> sues Tribe, Tribal Court and tribal judge in federal court</a:t>
            </a:r>
          </a:p>
          <a:p>
            <a:r>
              <a:rPr lang="en-US" dirty="0">
                <a:solidFill>
                  <a:schemeClr val="tx1"/>
                </a:solidFill>
              </a:rPr>
              <a:t>18 USC 2265(e) unambiguously grants tribal court jurisdiction over non-Indians, even those with no ties to the reservation.</a:t>
            </a:r>
          </a:p>
        </p:txBody>
      </p:sp>
    </p:spTree>
    <p:extLst>
      <p:ext uri="{BB962C8B-B14F-4D97-AF65-F5344CB8AC3E}">
        <p14:creationId xmlns:p14="http://schemas.microsoft.com/office/powerpoint/2010/main" val="100878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4D28-A412-4E83-8BD6-46028D9F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BBAEB-A653-4D76-87C9-2BAB7F72C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Flandreau Santee Sioux Tribe v </a:t>
            </a:r>
            <a:r>
              <a:rPr lang="en-US" b="1" i="1" dirty="0" err="1">
                <a:solidFill>
                  <a:schemeClr val="tx1"/>
                </a:solidFill>
              </a:rPr>
              <a:t>Noem</a:t>
            </a:r>
            <a:r>
              <a:rPr lang="en-US" b="1" dirty="0">
                <a:solidFill>
                  <a:schemeClr val="tx1"/>
                </a:solidFill>
              </a:rPr>
              <a:t>, 9-6-19 (8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Whether the Tribe was required to remit state use tax on goods and services sold to nonmembers at the Casino and ancillary convenience store.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HELD: No. IGRA does not pre-empt or disallow tax, but nor does it prohibit it. Court reasoned that under </a:t>
            </a:r>
            <a:r>
              <a:rPr lang="en-US" i="1" dirty="0" err="1">
                <a:solidFill>
                  <a:schemeClr val="tx1"/>
                </a:solidFill>
              </a:rPr>
              <a:t>Bracker</a:t>
            </a:r>
            <a:r>
              <a:rPr lang="en-US" dirty="0">
                <a:solidFill>
                  <a:schemeClr val="tx1"/>
                </a:solidFill>
              </a:rPr>
              <a:t> balancing test, the Tribe and federal government’s interest in raising revenue through gaming and related sales outweighs state’s interest in generalized revenue collection. 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3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C7B8-3D51-4AB1-B07A-79DF1CA8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9FC8-0832-4C6B-AE28-2B9C0195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Knighton v. Cedarville Rancheria</a:t>
            </a:r>
            <a:r>
              <a:rPr lang="en-US" b="1" dirty="0">
                <a:solidFill>
                  <a:schemeClr val="tx1"/>
                </a:solidFill>
              </a:rPr>
              <a:t>, 4/24/19, 9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</a:t>
            </a:r>
          </a:p>
          <a:p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Did Tribal Court have jurisdiction over former tribal administrator who had defrauded the tribe out of significant sums of money?</a:t>
            </a:r>
          </a:p>
          <a:p>
            <a:endParaRPr lang="en-US" u="sng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Yes. Both </a:t>
            </a:r>
            <a:r>
              <a:rPr lang="en-US" i="1" dirty="0">
                <a:solidFill>
                  <a:schemeClr val="tx1"/>
                </a:solidFill>
              </a:rPr>
              <a:t>Montana </a:t>
            </a:r>
            <a:r>
              <a:rPr lang="en-US" dirty="0">
                <a:solidFill>
                  <a:schemeClr val="tx1"/>
                </a:solidFill>
              </a:rPr>
              <a:t>exceptions and </a:t>
            </a:r>
            <a:r>
              <a:rPr lang="en-US" i="1" dirty="0">
                <a:solidFill>
                  <a:schemeClr val="tx1"/>
                </a:solidFill>
              </a:rPr>
              <a:t>Water Wheel</a:t>
            </a:r>
            <a:r>
              <a:rPr lang="en-US" dirty="0">
                <a:solidFill>
                  <a:schemeClr val="tx1"/>
                </a:solidFill>
              </a:rPr>
              <a:t> rule (tribe has independent source of authority based on power to exclude.) supported tribal court jurisdiction even though Tribal Court was created after alleged incidents.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AFAC-3D6A-4243-80C9-D867A380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18FF-05F6-4E1E-AECB-581552C38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Wilson v. Horton’s Towing</a:t>
            </a:r>
            <a:r>
              <a:rPr lang="en-US" b="1" dirty="0">
                <a:solidFill>
                  <a:schemeClr val="tx1"/>
                </a:solidFill>
              </a:rPr>
              <a:t>, 10/9/2018, 9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</a:t>
            </a:r>
          </a:p>
          <a:p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Does a tribal court have colorable jurisdiction to impound a nonmember’s vehicle stopped on a state road within the Reservation after traffic stop for suspected impaired driving?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HELD:</a:t>
            </a:r>
            <a:r>
              <a:rPr lang="en-US" b="1" dirty="0">
                <a:solidFill>
                  <a:schemeClr val="tx1"/>
                </a:solidFill>
              </a:rPr>
              <a:t> Yes. Jurisdiction is colorable even though it is a state road because the impoundment was for possession of marijuana which occurred on tribal land.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DISCUSSION:</a:t>
            </a:r>
            <a:r>
              <a:rPr lang="en-US" b="1" dirty="0">
                <a:solidFill>
                  <a:schemeClr val="tx1"/>
                </a:solidFill>
              </a:rPr>
              <a:t> Useful tool for tribal law enforcement?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F4593-7C3C-49BE-B87A-84161952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6048796" y="3393494"/>
            <a:ext cx="4428704" cy="33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D39A-6499-43F8-B9C9-512AA86C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63BA-21CB-4BA9-847E-347FBFB94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6510529" cy="178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Wilson v. Horton’s Towing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1999 Dodge Ram pick up</a:t>
            </a:r>
          </a:p>
          <a:p>
            <a:r>
              <a:rPr lang="en-US" dirty="0">
                <a:solidFill>
                  <a:schemeClr val="tx1"/>
                </a:solidFill>
              </a:rPr>
              <a:t>Lummi officer stopped non-Indian driver for suspicion of impaired driving.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1F16D-E971-4DF7-AE19-012AAF27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0"/>
            <a:ext cx="4419600" cy="331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213E5-5F03-4ECB-AEAB-796BBF2B6C3F}"/>
              </a:ext>
            </a:extLst>
          </p:cNvPr>
          <p:cNvSpPr txBox="1"/>
          <p:nvPr/>
        </p:nvSpPr>
        <p:spPr>
          <a:xfrm>
            <a:off x="1261871" y="3657600"/>
            <a:ext cx="9882695" cy="29062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marijuana in truck; turned over to state authorities but truck impounded by Tribe.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District court said state road was Indian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Appellate court said state road is not Indian land BUT: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Prohibition of marijuana on </a:t>
            </a:r>
            <a:r>
              <a:rPr lang="en-US" sz="2000" dirty="0" err="1"/>
              <a:t>rez</a:t>
            </a:r>
            <a:r>
              <a:rPr lang="en-US" sz="2000" dirty="0"/>
              <a:t> is a “direct connection” such that tribal officer had colorable authority for stop and impoundment of truck; unlawful possession of marijuana while on tribal land.</a:t>
            </a:r>
          </a:p>
        </p:txBody>
      </p:sp>
    </p:spTree>
    <p:extLst>
      <p:ext uri="{BB962C8B-B14F-4D97-AF65-F5344CB8AC3E}">
        <p14:creationId xmlns:p14="http://schemas.microsoft.com/office/powerpoint/2010/main" val="4396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7C9D-CFCA-4B0A-BE4C-5F2EAF67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C1E46-ADDD-4B5C-B7F1-9F76D13E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Chemehuevi Tribe v. McMahon</a:t>
            </a:r>
            <a:r>
              <a:rPr lang="en-US" b="1" dirty="0">
                <a:solidFill>
                  <a:schemeClr val="tx1"/>
                </a:solidFill>
              </a:rPr>
              <a:t>, 8/19/19, 9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Can individual tribal members and the Tribe use 42 USC 1983 to sue sheriff who improperly issued traffic citations to tribal members on reservation?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Yes for individuals; no for the Tribe. Court says 42 USC 1983 is meant to vindicate individual rights, not Tribe’s rights.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DISCUSSION</a:t>
            </a:r>
            <a:r>
              <a:rPr lang="en-US" dirty="0">
                <a:solidFill>
                  <a:schemeClr val="tx1"/>
                </a:solidFill>
              </a:rPr>
              <a:t>: Case arises in California; PL 280 issues; 42 USC 1983 authorizes attorney fees</a:t>
            </a:r>
          </a:p>
        </p:txBody>
      </p:sp>
    </p:spTree>
    <p:extLst>
      <p:ext uri="{BB962C8B-B14F-4D97-AF65-F5344CB8AC3E}">
        <p14:creationId xmlns:p14="http://schemas.microsoft.com/office/powerpoint/2010/main" val="136020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4274-2EBD-4C57-B87B-961F0720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809E3-B782-44C1-ACD8-3EC8357C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Gingras v. Think Finance, et al.,</a:t>
            </a:r>
            <a:r>
              <a:rPr lang="en-US" b="1" dirty="0">
                <a:solidFill>
                  <a:schemeClr val="tx1"/>
                </a:solidFill>
              </a:rPr>
              <a:t> 4/24/19, 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Cir.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Does federal court have jurisdiction over tribal officers for off-reservation pay day loan activity despite sovereign immunity and despite arbitration clauses in loan agreements?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Yes; plaintiffs can successfully maintain suit against tribal officers for prospective injunctive relief for violations of </a:t>
            </a:r>
            <a:r>
              <a:rPr lang="en-US" i="1" dirty="0">
                <a:solidFill>
                  <a:schemeClr val="tx1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 law. (Applying </a:t>
            </a:r>
            <a:r>
              <a:rPr lang="en-US" i="1" dirty="0">
                <a:solidFill>
                  <a:schemeClr val="tx1"/>
                </a:solidFill>
              </a:rPr>
              <a:t>Ex </a:t>
            </a:r>
            <a:r>
              <a:rPr lang="en-US" i="1" dirty="0" err="1">
                <a:solidFill>
                  <a:schemeClr val="tx1"/>
                </a:solidFill>
              </a:rPr>
              <a:t>Parte</a:t>
            </a:r>
            <a:r>
              <a:rPr lang="en-US" i="1" dirty="0">
                <a:solidFill>
                  <a:schemeClr val="tx1"/>
                </a:solidFill>
              </a:rPr>
              <a:t> Young</a:t>
            </a:r>
            <a:r>
              <a:rPr lang="en-US" dirty="0">
                <a:solidFill>
                  <a:schemeClr val="tx1"/>
                </a:solidFill>
              </a:rPr>
              <a:t> theory/reasoning).</a:t>
            </a:r>
          </a:p>
          <a:p>
            <a:pPr marL="0" indent="0">
              <a:buNone/>
            </a:pPr>
            <a:endParaRPr lang="en-US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DISCUSSION:</a:t>
            </a:r>
            <a:r>
              <a:rPr lang="en-US" dirty="0">
                <a:solidFill>
                  <a:schemeClr val="tx1"/>
                </a:solidFill>
              </a:rPr>
              <a:t> Montana tribe; cert. pending at U.S. Supreme Court; Court relied on </a:t>
            </a:r>
            <a:r>
              <a:rPr lang="en-US" i="1" dirty="0">
                <a:solidFill>
                  <a:schemeClr val="tx1"/>
                </a:solidFill>
              </a:rPr>
              <a:t>Bay Mills</a:t>
            </a:r>
            <a:r>
              <a:rPr lang="en-US" dirty="0">
                <a:solidFill>
                  <a:schemeClr val="tx1"/>
                </a:solidFill>
              </a:rPr>
              <a:t> discussion of sovereign immunity; immunity being eroded.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0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CBCE-3986-4C6C-8E45-F99346FC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25C48-8C8A-425B-B490-E51F62C5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The People ex rel. Becerra v. Native Wholesale Supply Company</a:t>
            </a:r>
            <a:r>
              <a:rPr lang="en-US" b="1" dirty="0">
                <a:solidFill>
                  <a:schemeClr val="tx1"/>
                </a:solidFill>
              </a:rPr>
              <a:t>, 7/2/19, (9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Cir.)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Can native-owned cigarette company in New York sell cigarettes to Tribe in California without complying with California statutes regulating cigarettes when cigarettes are then sold to non-Indians in California?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No.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DISCUSSION:</a:t>
            </a:r>
            <a:r>
              <a:rPr lang="en-US" dirty="0">
                <a:solidFill>
                  <a:schemeClr val="tx1"/>
                </a:solidFill>
              </a:rPr>
              <a:t> Scheme of transporting cigarettes from NY res, to Canada, to Free Trade Zone to CA reservation does not shield company from compliance with California laws on cigarettes. Over 1 billion cigarettes. About $6-7M in invoices.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OTHER:</a:t>
            </a:r>
            <a:r>
              <a:rPr lang="en-US" dirty="0">
                <a:solidFill>
                  <a:schemeClr val="tx1"/>
                </a:solidFill>
              </a:rPr>
              <a:t> $4.2M in penalties; $3.8M in atty fees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16A5-A3C6-48AE-B957-8F963E7D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17914"/>
          </a:xfrm>
        </p:spPr>
        <p:txBody>
          <a:bodyPr/>
          <a:lstStyle/>
          <a:p>
            <a:r>
              <a:rPr lang="en-US" dirty="0"/>
              <a:t>Wisconsin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48BF-C436-44FD-8C15-27A42B82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273215"/>
            <a:ext cx="9104872" cy="540537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LCO, LDF, Bad River and Red Cliff suing Governor </a:t>
            </a:r>
            <a:r>
              <a:rPr lang="en-US" dirty="0">
                <a:solidFill>
                  <a:schemeClr val="tx1"/>
                </a:solidFill>
              </a:rPr>
              <a:t>and local government in federal court asserting that 1854 treaty prohibits the collection of property taxes on reservation land.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Oneida Nation of Wisconsin v. Village of Hobart</a:t>
            </a:r>
            <a:r>
              <a:rPr lang="en-US" b="1" dirty="0">
                <a:solidFill>
                  <a:schemeClr val="tx1"/>
                </a:solidFill>
              </a:rPr>
              <a:t> – 3/28/19, E.D. Wis.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Tribe resisting enforcement of village ordinance requiring event permitting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Turned into reservation disestablishment/diminishment litigation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District court rule reservation had been diminished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 Appeal at the Seventh Circuit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Bad River Band v. Purdue Pharma</a:t>
            </a:r>
            <a:r>
              <a:rPr lang="en-US" b="1" dirty="0">
                <a:solidFill>
                  <a:schemeClr val="tx1"/>
                </a:solidFill>
              </a:rPr>
              <a:t>, Western District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Case stayed in Wisconsin due to multi-district litigation pending in Ohio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Red Cliff Band v. Bayfield County</a:t>
            </a:r>
            <a:r>
              <a:rPr lang="en-US" b="1" dirty="0">
                <a:solidFill>
                  <a:schemeClr val="tx1"/>
                </a:solidFill>
              </a:rPr>
              <a:t> (Zoning ordinance) – Western District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Summary judgment motion pending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Trial scheduled for January 2020</a:t>
            </a:r>
          </a:p>
        </p:txBody>
      </p:sp>
    </p:spTree>
    <p:extLst>
      <p:ext uri="{BB962C8B-B14F-4D97-AF65-F5344CB8AC3E}">
        <p14:creationId xmlns:p14="http://schemas.microsoft.com/office/powerpoint/2010/main" val="198806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F74F-A896-48D4-A863-0CE96FFB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0AEA-2344-4412-AA87-9AFC11F46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Minnesota v. Ziegler</a:t>
            </a:r>
            <a:r>
              <a:rPr lang="en-US" b="1" dirty="0">
                <a:solidFill>
                  <a:schemeClr val="tx1"/>
                </a:solidFill>
              </a:rPr>
              <a:t> – Unpublished, 2019 WL 4164893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Non-member Indian alleged Red Lake police officers are not “peace officers” under Minnesota Law and that therefore evidence of his impaired driving should be suppressed.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Although Red Lake tribal police officers are not peace officers under MN law, the actions of the tribal police did not rise to the level of an arrest.</a:t>
            </a:r>
          </a:p>
        </p:txBody>
      </p:sp>
    </p:spTree>
    <p:extLst>
      <p:ext uri="{BB962C8B-B14F-4D97-AF65-F5344CB8AC3E}">
        <p14:creationId xmlns:p14="http://schemas.microsoft.com/office/powerpoint/2010/main" val="308264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1578-962B-4C00-8753-64ECF2B5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Courts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7C31-3AD9-408A-A577-2222E5569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State v. Roy</a:t>
            </a:r>
            <a:r>
              <a:rPr lang="en-US" b="1" dirty="0">
                <a:solidFill>
                  <a:schemeClr val="tx1"/>
                </a:solidFill>
              </a:rPr>
              <a:t>, Minn. Sup. Ct., 5/22/19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ISSUE: </a:t>
            </a:r>
            <a:r>
              <a:rPr lang="en-US" dirty="0">
                <a:solidFill>
                  <a:schemeClr val="tx1"/>
                </a:solidFill>
              </a:rPr>
              <a:t>Can a defendant whose state-based probation is revoked for a crime on the Red Lake Reservation be given custody credit for time served in Red Lake incarceration?</a:t>
            </a:r>
          </a:p>
          <a:p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No.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DISCUSSION</a:t>
            </a:r>
            <a:r>
              <a:rPr lang="en-US" dirty="0">
                <a:solidFill>
                  <a:schemeClr val="tx1"/>
                </a:solidFill>
              </a:rPr>
              <a:t>: Interjurisdictional credit given when the time served is in “connection with” the original crime; Red Lake Reservation is *not* “within the jurisdiction” of Minnesota.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943D-F3BE-41D5-94A9-DB84CA46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3F42-AAC0-42E1-8137-34A92AD53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Paquin v. City of St. Ignace</a:t>
            </a:r>
            <a:r>
              <a:rPr lang="en-US" b="1" dirty="0">
                <a:solidFill>
                  <a:schemeClr val="tx1"/>
                </a:solidFill>
              </a:rPr>
              <a:t>, Michigan Supreme Court, 7/8/19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Does a federally recognized Indian tribe qualify as a “local government” as that term is used in the Michigan Constitution such that a former tribal official is prevented from running for office due to felony conviction while working for tribe?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No. Term “local government” is construed narrowly and does not include federally recognized Indian tribe which has inherent sovereignty unlike cities and villages in Michigan.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9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B2E7-FD61-4250-997F-B29C8A8F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5741-7A26-45BC-A7DC-A21372AB4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In re the Marriage of </a:t>
            </a:r>
            <a:r>
              <a:rPr lang="en-US" b="1" i="1" dirty="0" err="1">
                <a:solidFill>
                  <a:schemeClr val="tx1"/>
                </a:solidFill>
              </a:rPr>
              <a:t>Stockwell</a:t>
            </a:r>
            <a:r>
              <a:rPr lang="en-US" b="1" i="1" dirty="0">
                <a:solidFill>
                  <a:schemeClr val="tx1"/>
                </a:solidFill>
              </a:rPr>
              <a:t> and Dees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6/27/19, Co. Ct. of App.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ISSUE:</a:t>
            </a:r>
            <a:r>
              <a:rPr lang="en-US" dirty="0">
                <a:solidFill>
                  <a:schemeClr val="tx1"/>
                </a:solidFill>
              </a:rPr>
              <a:t> Is the legal father (but not biological father) of an Indian child still a “parent” for purposes of ICWA? Is placement of an alleged non-marital child with non-bio father a “child custody proceeding” under ICWA?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HELD:</a:t>
            </a:r>
            <a:r>
              <a:rPr lang="en-US" dirty="0">
                <a:solidFill>
                  <a:schemeClr val="tx1"/>
                </a:solidFill>
              </a:rPr>
              <a:t> Legal father is not a “parent” for purposes of ICWA. Placement of child with non-bio “father” *is* a child custody proceeding as that term is used in ICWA.</a:t>
            </a:r>
          </a:p>
        </p:txBody>
      </p:sp>
    </p:spTree>
    <p:extLst>
      <p:ext uri="{BB962C8B-B14F-4D97-AF65-F5344CB8AC3E}">
        <p14:creationId xmlns:p14="http://schemas.microsoft.com/office/powerpoint/2010/main" val="357317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C6EF-6FB3-46AB-86BF-E8D5CDEB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8B9E-94B6-47BB-9889-1C4939827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334691" cy="47350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Parties divorced in 2013</a:t>
            </a:r>
          </a:p>
          <a:p>
            <a:r>
              <a:rPr lang="en-US" dirty="0">
                <a:solidFill>
                  <a:schemeClr val="tx1"/>
                </a:solidFill>
              </a:rPr>
              <a:t>Husband not excluded and granted custody and placement of child as legal father</a:t>
            </a:r>
          </a:p>
          <a:p>
            <a:r>
              <a:rPr lang="en-US" dirty="0">
                <a:solidFill>
                  <a:schemeClr val="tx1"/>
                </a:solidFill>
              </a:rPr>
              <a:t>Mother brings motion in 2017 that she has DNA test showing another man the father of the child</a:t>
            </a:r>
          </a:p>
          <a:p>
            <a:r>
              <a:rPr lang="en-US" dirty="0">
                <a:solidFill>
                  <a:schemeClr val="tx1"/>
                </a:solidFill>
              </a:rPr>
              <a:t>Trial court had ruled mother’s original motion as untimely (reversed because ICWA allows challenged without time limit)</a:t>
            </a:r>
          </a:p>
          <a:p>
            <a:r>
              <a:rPr lang="en-US" dirty="0">
                <a:solidFill>
                  <a:schemeClr val="tx1"/>
                </a:solidFill>
              </a:rPr>
              <a:t>ICWA definition of parent includes being a biological parent</a:t>
            </a:r>
          </a:p>
          <a:p>
            <a:r>
              <a:rPr lang="en-US" u="sng" dirty="0">
                <a:solidFill>
                  <a:schemeClr val="tx1"/>
                </a:solidFill>
              </a:rPr>
              <a:t>DISCUSSION:</a:t>
            </a:r>
            <a:r>
              <a:rPr lang="en-US" dirty="0">
                <a:solidFill>
                  <a:schemeClr val="tx1"/>
                </a:solidFill>
              </a:rPr>
              <a:t> This child was at least 6 years old and had been primarily living with father; what are implications for tribes and divorcing parties?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D3F2-EE13-4E26-83E5-90E7244B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6109-B9F6-445B-844B-012B0402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567" y="1632857"/>
            <a:ext cx="9249809" cy="46169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listening.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will be available at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www.paulstenzel.com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Stenzel Law Office, LLC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414-963-9923</a:t>
            </a: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7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F82B-5922-4A23-A4CB-8E1380D7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172C-35C1-4CD6-BC2B-8980CF8C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589733" cy="435133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Washington State Dep, Department of Licensing v. Cougar Den, Inc., </a:t>
            </a:r>
            <a:r>
              <a:rPr lang="en-US" b="1" dirty="0">
                <a:solidFill>
                  <a:schemeClr val="tx1"/>
                </a:solidFill>
              </a:rPr>
              <a:t>203 L. Ed. 2d 301 (2019)</a:t>
            </a:r>
            <a:endParaRPr lang="en-US" b="1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Decided, 3/19/19, 5-4 in favor of tribal interests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Herrera v. Wyoming</a:t>
            </a:r>
            <a:r>
              <a:rPr lang="en-US" b="1" dirty="0">
                <a:solidFill>
                  <a:schemeClr val="tx1"/>
                </a:solidFill>
              </a:rPr>
              <a:t>, 203 L. Ed. 2d 846 (2019)</a:t>
            </a:r>
          </a:p>
          <a:p>
            <a:r>
              <a:rPr lang="en-US" dirty="0">
                <a:solidFill>
                  <a:schemeClr val="tx1"/>
                </a:solidFill>
              </a:rPr>
              <a:t>Decided 5/20/19, 5-4 in favor of tribal interests</a:t>
            </a:r>
          </a:p>
          <a:p>
            <a:r>
              <a:rPr lang="en-US" dirty="0">
                <a:solidFill>
                  <a:schemeClr val="tx1"/>
                </a:solidFill>
              </a:rPr>
              <a:t>Both cases involved interpreting treaty provisions: Yakima (taxes), Crow Tribe (hunting); Justice Gorsuch voted with “liberals” in both cases to support tribal interests</a:t>
            </a:r>
          </a:p>
          <a:p>
            <a:r>
              <a:rPr lang="en-US" b="1" dirty="0">
                <a:solidFill>
                  <a:schemeClr val="tx1"/>
                </a:solidFill>
              </a:rPr>
              <a:t>Justice Neil Gorsuch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A48D4-7EDE-42FE-AA5E-A9F6D6E99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335" y="1734491"/>
            <a:ext cx="3222684" cy="40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D7C5-EF62-4853-AF2E-7A20BDF2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7A51-82AA-40EF-B846-88053BCF5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Herrera v. Wyoming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1868 Treaty between Crow Tribe and U.S. – off reservation treaty rights.</a:t>
            </a:r>
          </a:p>
          <a:p>
            <a:r>
              <a:rPr lang="en-US" dirty="0">
                <a:solidFill>
                  <a:schemeClr val="tx1"/>
                </a:solidFill>
              </a:rPr>
              <a:t>Previously litigated and decided in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Cir. Case (</a:t>
            </a:r>
            <a:r>
              <a:rPr lang="en-US" i="1" dirty="0">
                <a:solidFill>
                  <a:schemeClr val="tx1"/>
                </a:solidFill>
              </a:rPr>
              <a:t>Crow Tribe v. </a:t>
            </a:r>
            <a:r>
              <a:rPr lang="en-US" i="1" dirty="0" err="1">
                <a:solidFill>
                  <a:schemeClr val="tx1"/>
                </a:solidFill>
              </a:rPr>
              <a:t>Repsis</a:t>
            </a:r>
            <a:r>
              <a:rPr lang="en-US" dirty="0">
                <a:solidFill>
                  <a:schemeClr val="tx1"/>
                </a:solidFill>
              </a:rPr>
              <a:t>, 73 F.3d 982 (10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Cir. 1995)) which relied on </a:t>
            </a:r>
            <a:r>
              <a:rPr lang="en-US" i="1" dirty="0">
                <a:solidFill>
                  <a:schemeClr val="tx1"/>
                </a:solidFill>
              </a:rPr>
              <a:t>Ward v. Race Horse, </a:t>
            </a:r>
            <a:r>
              <a:rPr lang="en-US" dirty="0">
                <a:solidFill>
                  <a:schemeClr val="tx1"/>
                </a:solidFill>
              </a:rPr>
              <a:t>163 U.S. 504 (1896)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states admitted, treaty rights extinguished; Equal Footing Doctrine.</a:t>
            </a:r>
          </a:p>
          <a:p>
            <a:r>
              <a:rPr lang="en-US" dirty="0">
                <a:solidFill>
                  <a:schemeClr val="tx1"/>
                </a:solidFill>
              </a:rPr>
              <a:t>However, </a:t>
            </a:r>
            <a:r>
              <a:rPr lang="en-US" i="1" dirty="0">
                <a:solidFill>
                  <a:schemeClr val="tx1"/>
                </a:solidFill>
              </a:rPr>
              <a:t>Minnesota v. Mille Lacs Band</a:t>
            </a:r>
            <a:r>
              <a:rPr lang="en-US" dirty="0">
                <a:solidFill>
                  <a:schemeClr val="tx1"/>
                </a:solidFill>
              </a:rPr>
              <a:t>, 526. U.S. 172 (1999) essentially repudiated </a:t>
            </a:r>
            <a:r>
              <a:rPr lang="en-US" i="1" dirty="0">
                <a:solidFill>
                  <a:schemeClr val="tx1"/>
                </a:solidFill>
              </a:rPr>
              <a:t>Race Horse.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THEN, had to win argument that Bighorn National Forest was “occupied” land and therefore not subject to hunting. </a:t>
            </a:r>
          </a:p>
        </p:txBody>
      </p:sp>
    </p:spTree>
    <p:extLst>
      <p:ext uri="{BB962C8B-B14F-4D97-AF65-F5344CB8AC3E}">
        <p14:creationId xmlns:p14="http://schemas.microsoft.com/office/powerpoint/2010/main" val="326451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54B0-F838-40E4-B3BE-B6E8501E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0CB6D-EB6D-4AF0-AEA8-3E099BEE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38788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Pending for certiorari:</a:t>
            </a:r>
          </a:p>
          <a:p>
            <a:r>
              <a:rPr lang="en-US" i="1" dirty="0">
                <a:solidFill>
                  <a:schemeClr val="tx1"/>
                </a:solidFill>
                <a:latin typeface="Arial Nova" panose="020B0504020202020204" pitchFamily="34" charset="0"/>
              </a:rPr>
              <a:t>Sequoia Capital Operations v. Gingras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 (off reservation pay day loan litigation/ arbitration clause issues)</a:t>
            </a:r>
          </a:p>
          <a:p>
            <a:r>
              <a:rPr lang="en-US" i="1" dirty="0">
                <a:solidFill>
                  <a:schemeClr val="tx1"/>
                </a:solidFill>
                <a:latin typeface="Arial Nova" panose="020B0504020202020204" pitchFamily="34" charset="0"/>
              </a:rPr>
              <a:t>California Trout v. Hoopa Valley Tribe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 (Clean Water Act)</a:t>
            </a:r>
          </a:p>
          <a:p>
            <a:r>
              <a:rPr lang="en-US" i="1" dirty="0">
                <a:solidFill>
                  <a:schemeClr val="tx1"/>
                </a:solidFill>
                <a:latin typeface="Arial Nova" panose="020B0504020202020204" pitchFamily="34" charset="0"/>
              </a:rPr>
              <a:t>Oglala Sioux Tribe et al. v. Fleming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 (South Dakota ICWA enforcement litigation / </a:t>
            </a:r>
            <a:r>
              <a:rPr lang="en-US" i="1" dirty="0">
                <a:solidFill>
                  <a:schemeClr val="tx1"/>
                </a:solidFill>
                <a:latin typeface="Arial Nova" panose="020B0504020202020204" pitchFamily="34" charset="0"/>
              </a:rPr>
              <a:t>Younger 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</a:rPr>
              <a:t>abstention issue)</a:t>
            </a:r>
          </a:p>
          <a:p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Buchwald Capital </a:t>
            </a:r>
            <a:r>
              <a:rPr lang="en-US" i="1" dirty="0" err="1">
                <a:solidFill>
                  <a:schemeClr val="tx1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Adivsors</a:t>
            </a: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 LLC v. Sault St. Marie Tribe of Chippewa Indians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(whether the Bankruptcy Code abrogates sovereign immunity of tribes.)</a:t>
            </a:r>
            <a:endParaRPr lang="en-US" i="1" dirty="0">
              <a:solidFill>
                <a:schemeClr val="tx1"/>
              </a:solidFill>
              <a:highlight>
                <a:srgbClr val="FFFF00"/>
              </a:highlight>
              <a:latin typeface="Arial Nova" panose="020B0504020202020204" pitchFamily="34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899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8D89-E49C-40A7-975B-8163B9D0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368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68AE78-457D-4BFD-9DF3-5626A49E7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0" y="18497"/>
            <a:ext cx="9692640" cy="68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2158CB-A29A-4142-A02E-C0679300D20B}"/>
                  </a:ext>
                </a:extLst>
              </p14:cNvPr>
              <p14:cNvContentPartPr/>
              <p14:nvPr/>
            </p14:nvContentPartPr>
            <p14:xfrm>
              <a:off x="6687678" y="200936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2158CB-A29A-4142-A02E-C0679300D2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1678" y="197336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57A03B3-F435-4FAC-921D-8F6DA6EFF09F}"/>
              </a:ext>
            </a:extLst>
          </p:cNvPr>
          <p:cNvSpPr txBox="1"/>
          <p:nvPr/>
        </p:nvSpPr>
        <p:spPr>
          <a:xfrm>
            <a:off x="5214106" y="1791585"/>
            <a:ext cx="1390867" cy="276999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Sault Ste. Marie</a:t>
            </a:r>
          </a:p>
        </p:txBody>
      </p:sp>
    </p:spTree>
    <p:extLst>
      <p:ext uri="{BB962C8B-B14F-4D97-AF65-F5344CB8AC3E}">
        <p14:creationId xmlns:p14="http://schemas.microsoft.com/office/powerpoint/2010/main" val="42690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23AE-12BB-42B4-961C-75A70E07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2AB4-6987-41D5-83B9-A97B16E2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</a:rPr>
              <a:t>In re Greektown Holdings</a:t>
            </a:r>
            <a:r>
              <a:rPr lang="en-US" b="1" dirty="0">
                <a:solidFill>
                  <a:schemeClr val="tx1"/>
                </a:solidFill>
              </a:rPr>
              <a:t>, 2019 WL 922658 –</a:t>
            </a:r>
          </a:p>
          <a:p>
            <a:r>
              <a:rPr lang="en-US" dirty="0">
                <a:solidFill>
                  <a:schemeClr val="tx1"/>
                </a:solidFill>
              </a:rPr>
              <a:t>Whether the federal Bankruptcy Code abrogates tribal sovereign immunity</a:t>
            </a:r>
          </a:p>
          <a:p>
            <a:r>
              <a:rPr lang="en-US" dirty="0">
                <a:solidFill>
                  <a:schemeClr val="tx1"/>
                </a:solidFill>
              </a:rPr>
              <a:t>Sault St. Marie tribe owned a state-licensed casino in Detroit, through a sub-entity of the Tribe.</a:t>
            </a:r>
          </a:p>
          <a:p>
            <a:r>
              <a:rPr lang="en-US" dirty="0">
                <a:solidFill>
                  <a:schemeClr val="tx1"/>
                </a:solidFill>
              </a:rPr>
              <a:t>Casino eventually had financial trouble; filed for Chapter 11 Bankruptcy.</a:t>
            </a:r>
          </a:p>
          <a:p>
            <a:r>
              <a:rPr lang="en-US" dirty="0">
                <a:solidFill>
                  <a:schemeClr val="tx1"/>
                </a:solidFill>
              </a:rPr>
              <a:t>Prior to filing, sub-entity had transferred $177,000,000 to Tribe.</a:t>
            </a:r>
          </a:p>
          <a:p>
            <a:r>
              <a:rPr lang="en-US" dirty="0">
                <a:solidFill>
                  <a:schemeClr val="tx1"/>
                </a:solidFill>
              </a:rPr>
              <a:t>Bankruptcy trustee wants to penetrate tribe’s immunity and recover the money as part of bankruptcy and for creditors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7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2EB0-216D-4271-BC2B-2EDE8DEC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40188"/>
          </a:xfrm>
        </p:spPr>
        <p:txBody>
          <a:bodyPr/>
          <a:lstStyle/>
          <a:p>
            <a:r>
              <a:rPr lang="en-US" dirty="0"/>
              <a:t>Federal Circuit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47CB-3C72-4647-9762-821AD796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93874"/>
            <a:ext cx="8595360" cy="506992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Congress waive Tribe’s sovereign immunity through the Bankruptcy Code? 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“Other foreign or domestic government”</a:t>
            </a:r>
          </a:p>
          <a:p>
            <a:pPr marL="274320" lvl="1" indent="0">
              <a:buNone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</a:p>
          <a:p>
            <a:pPr marL="274320" lvl="1" indent="0">
              <a:buNone/>
            </a:pP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Tribe waive immunity?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Litigation conduct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 ego / sub entity waive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Filing of bankruptcy waives immunity for separate, adversarial fraudulent transfer claims</a:t>
            </a:r>
          </a:p>
          <a:p>
            <a:pPr marL="274320" lvl="1" indent="0">
              <a:buNone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0869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163F-F312-4735-A1C1-87B62CC6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Circuit Courts - ICWA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F3F9-F410-4559-B6A6-313F3CF2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chemeClr val="tx1"/>
                </a:solidFill>
              </a:rPr>
              <a:t>Brackeen</a:t>
            </a:r>
            <a:r>
              <a:rPr lang="en-US" b="1" i="1" dirty="0">
                <a:solidFill>
                  <a:schemeClr val="tx1"/>
                </a:solidFill>
              </a:rPr>
              <a:t> v. Bernhardt</a:t>
            </a:r>
            <a:r>
              <a:rPr lang="en-US" b="1" dirty="0">
                <a:solidFill>
                  <a:schemeClr val="tx1"/>
                </a:solidFill>
              </a:rPr>
              <a:t>, (August 9, 2019, 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Cir.)</a:t>
            </a:r>
          </a:p>
          <a:p>
            <a:r>
              <a:rPr lang="en-US" dirty="0">
                <a:solidFill>
                  <a:schemeClr val="tx1"/>
                </a:solidFill>
              </a:rPr>
              <a:t>Challenge to the Indian Child Welfare Act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Arguments by plaintiffs:</a:t>
            </a:r>
          </a:p>
          <a:p>
            <a:r>
              <a:rPr lang="en-US" dirty="0">
                <a:solidFill>
                  <a:schemeClr val="tx1"/>
                </a:solidFill>
              </a:rPr>
              <a:t>Equal protection (racial classification)</a:t>
            </a: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Amendment (forcing states to carry out federal policy)</a:t>
            </a:r>
          </a:p>
          <a:p>
            <a:r>
              <a:rPr lang="en-US" dirty="0">
                <a:solidFill>
                  <a:schemeClr val="tx1"/>
                </a:solidFill>
              </a:rPr>
              <a:t>Non-delegation (tribes making their own order of preference)</a:t>
            </a:r>
          </a:p>
          <a:p>
            <a:r>
              <a:rPr lang="en-US" dirty="0">
                <a:solidFill>
                  <a:schemeClr val="tx1"/>
                </a:solidFill>
              </a:rPr>
              <a:t>Final ICWA rule (25 CFR 23) – APA challenge</a:t>
            </a:r>
          </a:p>
          <a:p>
            <a:r>
              <a:rPr lang="en-US" dirty="0">
                <a:solidFill>
                  <a:schemeClr val="tx1"/>
                </a:solidFill>
              </a:rPr>
              <a:t>Judgment granted to defendants on all claims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ABC44F8-FC8E-4395-9E66-DC224C7C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35" y="1828800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D503F-7675-4108-94AB-9F8F2A6602DB}"/>
              </a:ext>
            </a:extLst>
          </p:cNvPr>
          <p:cNvSpPr txBox="1"/>
          <p:nvPr/>
        </p:nvSpPr>
        <p:spPr>
          <a:xfrm>
            <a:off x="9291590" y="4271328"/>
            <a:ext cx="25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Hon. Reed O’Connor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85612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1961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Nova</vt:lpstr>
      <vt:lpstr>Calibri</vt:lpstr>
      <vt:lpstr>Century Schoolbook</vt:lpstr>
      <vt:lpstr>Tahoma</vt:lpstr>
      <vt:lpstr>Wingdings 2</vt:lpstr>
      <vt:lpstr>View</vt:lpstr>
      <vt:lpstr>Case Law Update</vt:lpstr>
      <vt:lpstr>Wisconsin</vt:lpstr>
      <vt:lpstr>U.S. Supreme Court</vt:lpstr>
      <vt:lpstr>U.S Supreme Court</vt:lpstr>
      <vt:lpstr>U.S. Supreme Court</vt:lpstr>
      <vt:lpstr>PowerPoint Presentation</vt:lpstr>
      <vt:lpstr>Federal Circuit Courts</vt:lpstr>
      <vt:lpstr>Federal Circuit Courts</vt:lpstr>
      <vt:lpstr>Federal Circuit Courts - ICWA</vt:lpstr>
      <vt:lpstr>Federal Circuit Courts - ICWA</vt:lpstr>
      <vt:lpstr>Federal Circuit Courts</vt:lpstr>
      <vt:lpstr>Federal Circuits</vt:lpstr>
      <vt:lpstr>Federal Circuits</vt:lpstr>
      <vt:lpstr>Federal Circuits</vt:lpstr>
      <vt:lpstr>Federal Circuits</vt:lpstr>
      <vt:lpstr>Federal Circuits</vt:lpstr>
      <vt:lpstr>Federal Circuits</vt:lpstr>
      <vt:lpstr>Federal Circuits</vt:lpstr>
      <vt:lpstr>Federal Circuits</vt:lpstr>
      <vt:lpstr>State Courts</vt:lpstr>
      <vt:lpstr>State Courts </vt:lpstr>
      <vt:lpstr>State Courts</vt:lpstr>
      <vt:lpstr>State Court</vt:lpstr>
      <vt:lpstr>State Courts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2019-09-21T20:16:24Z</dcterms:created>
  <dcterms:modified xsi:type="dcterms:W3CDTF">2019-10-07T15:52:10Z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