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8"/>
  </p:notesMasterIdLst>
  <p:sldIdLst>
    <p:sldId id="256" r:id="rId2"/>
    <p:sldId id="273" r:id="rId3"/>
    <p:sldId id="274" r:id="rId4"/>
    <p:sldId id="257" r:id="rId5"/>
    <p:sldId id="260" r:id="rId6"/>
    <p:sldId id="261" r:id="rId7"/>
    <p:sldId id="263" r:id="rId8"/>
    <p:sldId id="264" r:id="rId9"/>
    <p:sldId id="265" r:id="rId10"/>
    <p:sldId id="266" r:id="rId11"/>
    <p:sldId id="267" r:id="rId12"/>
    <p:sldId id="268" r:id="rId13"/>
    <p:sldId id="269" r:id="rId14"/>
    <p:sldId id="272"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4395B-4187-45E0-B1BC-6B424AADFEF1}" type="datetimeFigureOut">
              <a:rPr lang="en-US" smtClean="0"/>
              <a:t>1/10/2018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E842B-ABC5-4AC8-ABBF-AB1CBA9E4781}" type="slidenum">
              <a:rPr lang="en-US" smtClean="0"/>
              <a:t>‹#›</a:t>
            </a:fld>
            <a:endParaRPr lang="en-US"/>
          </a:p>
        </p:txBody>
      </p:sp>
    </p:spTree>
    <p:extLst>
      <p:ext uri="{BB962C8B-B14F-4D97-AF65-F5344CB8AC3E}">
        <p14:creationId xmlns:p14="http://schemas.microsoft.com/office/powerpoint/2010/main" val="21634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E03CC44-9E53-4D67-BBE3-AC226BECDD7D}" type="datetimeFigureOut">
              <a:rPr lang="en-US" smtClean="0"/>
              <a:t>1/10/2018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D411257-ED02-4633-9F19-852317E28D07}"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03CC44-9E53-4D67-BBE3-AC226BECDD7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11257-ED02-4633-9F19-852317E28D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03CC44-9E53-4D67-BBE3-AC226BECDD7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11257-ED02-4633-9F19-852317E28D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03CC44-9E53-4D67-BBE3-AC226BECDD7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11257-ED02-4633-9F19-852317E28D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E03CC44-9E53-4D67-BBE3-AC226BECDD7D}" type="datetimeFigureOut">
              <a:rPr lang="en-US" smtClean="0"/>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D411257-ED02-4633-9F19-852317E28D0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03CC44-9E53-4D67-BBE3-AC226BECDD7D}"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11257-ED02-4633-9F19-852317E28D0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E03CC44-9E53-4D67-BBE3-AC226BECDD7D}" type="datetimeFigureOut">
              <a:rPr lang="en-US" smtClean="0"/>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11257-ED02-4633-9F19-852317E28D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E03CC44-9E53-4D67-BBE3-AC226BECDD7D}" type="datetimeFigureOut">
              <a:rPr lang="en-US" smtClean="0"/>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11257-ED02-4633-9F19-852317E28D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03CC44-9E53-4D67-BBE3-AC226BECDD7D}" type="datetimeFigureOut">
              <a:rPr lang="en-US" smtClean="0"/>
              <a:t>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11257-ED02-4633-9F19-852317E28D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E03CC44-9E53-4D67-BBE3-AC226BECDD7D}"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11257-ED02-4633-9F19-852317E28D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E03CC44-9E53-4D67-BBE3-AC226BECDD7D}" type="datetimeFigureOut">
              <a:rPr lang="en-US" smtClean="0"/>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11257-ED02-4633-9F19-852317E28D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E03CC44-9E53-4D67-BBE3-AC226BECDD7D}" type="datetimeFigureOut">
              <a:rPr lang="en-US" smtClean="0"/>
              <a:t>1/10/2018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D411257-ED02-4633-9F19-852317E28D0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qDWMoHVumO8"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sBirvyzU9Do"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AOFCwpXoN1U"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mailto:Kimberly.Maney@FCPotawatomi-nsn.go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bing.com/videos/search?q=run+hide+fight+video&amp;view=detail&amp;mid=D01D2675089B428EA2F6D01D2675089B428EA2F6&amp;FORM=VIR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228600"/>
            <a:ext cx="8229600" cy="2971800"/>
          </a:xfrm>
        </p:spPr>
        <p:txBody>
          <a:bodyPr>
            <a:noAutofit/>
          </a:bodyPr>
          <a:lstStyle/>
          <a:p>
            <a:r>
              <a:rPr lang="en-US" sz="9600" dirty="0" smtClean="0"/>
              <a:t>COURTROOM SECURITY </a:t>
            </a:r>
            <a:endParaRPr lang="en-US" sz="9600" dirty="0"/>
          </a:p>
        </p:txBody>
      </p:sp>
      <p:sp>
        <p:nvSpPr>
          <p:cNvPr id="3" name="Subtitle 2"/>
          <p:cNvSpPr>
            <a:spLocks noGrp="1"/>
          </p:cNvSpPr>
          <p:nvPr>
            <p:ph type="subTitle" idx="1"/>
          </p:nvPr>
        </p:nvSpPr>
        <p:spPr>
          <a:xfrm>
            <a:off x="1371600" y="3331698"/>
            <a:ext cx="6400800" cy="2840502"/>
          </a:xfrm>
        </p:spPr>
        <p:txBody>
          <a:bodyPr>
            <a:normAutofit/>
          </a:bodyPr>
          <a:lstStyle/>
          <a:p>
            <a:r>
              <a:rPr lang="en-US" sz="3200" dirty="0" smtClean="0">
                <a:solidFill>
                  <a:srgbClr val="FF0000"/>
                </a:solidFill>
              </a:rPr>
              <a:t>What do you hear…?</a:t>
            </a:r>
          </a:p>
          <a:p>
            <a:r>
              <a:rPr lang="en-US" sz="3200" dirty="0" smtClean="0">
                <a:solidFill>
                  <a:srgbClr val="FF0000"/>
                </a:solidFill>
              </a:rPr>
              <a:t>What do you see…?</a:t>
            </a:r>
          </a:p>
          <a:p>
            <a:r>
              <a:rPr lang="en-US" sz="3200" dirty="0" smtClean="0">
                <a:solidFill>
                  <a:srgbClr val="FF0000"/>
                </a:solidFill>
              </a:rPr>
              <a:t>What do you do…?</a:t>
            </a:r>
          </a:p>
          <a:p>
            <a:r>
              <a:rPr lang="en-US" sz="3200" b="1" i="1" dirty="0" smtClean="0">
                <a:solidFill>
                  <a:srgbClr val="FFFF00"/>
                </a:solidFill>
              </a:rPr>
              <a:t>BACK TO THE BASICS…</a:t>
            </a:r>
            <a:endParaRPr lang="en-US" sz="3200" b="1" i="1" dirty="0">
              <a:solidFill>
                <a:schemeClr val="tx2">
                  <a:lumMod val="40000"/>
                  <a:lumOff val="60000"/>
                </a:schemeClr>
              </a:solidFill>
            </a:endParaRPr>
          </a:p>
        </p:txBody>
      </p:sp>
    </p:spTree>
    <p:extLst>
      <p:ext uri="{BB962C8B-B14F-4D97-AF65-F5344CB8AC3E}">
        <p14:creationId xmlns:p14="http://schemas.microsoft.com/office/powerpoint/2010/main" val="3214193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737" y="273050"/>
            <a:ext cx="3008313" cy="2698750"/>
          </a:xfrm>
        </p:spPr>
        <p:txBody>
          <a:bodyPr>
            <a:normAutofit fontScale="90000"/>
          </a:bodyPr>
          <a:lstStyle/>
          <a:p>
            <a:r>
              <a:rPr lang="en-US" dirty="0" smtClean="0"/>
              <a:t>“</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It </a:t>
            </a:r>
            <a:r>
              <a:rPr lang="en-US" dirty="0" smtClean="0"/>
              <a:t>is only a </a:t>
            </a:r>
            <a:r>
              <a:rPr lang="en-US" dirty="0" smtClean="0">
                <a:solidFill>
                  <a:srgbClr val="00B0F0"/>
                </a:solidFill>
              </a:rPr>
              <a:t>simple Divorce </a:t>
            </a:r>
            <a:r>
              <a:rPr lang="en-US" dirty="0" smtClean="0"/>
              <a:t>Hearing”…..nothing to worry about !</a:t>
            </a:r>
            <a:br>
              <a:rPr lang="en-US" dirty="0" smtClean="0"/>
            </a:br>
            <a:r>
              <a:rPr lang="en-US" dirty="0"/>
              <a:t/>
            </a:r>
            <a:br>
              <a:rPr lang="en-US" dirty="0"/>
            </a:br>
            <a:r>
              <a:rPr lang="en-US" dirty="0" smtClean="0"/>
              <a:t/>
            </a:r>
            <a:br>
              <a:rPr lang="en-US" dirty="0" smtClean="0"/>
            </a:br>
            <a:r>
              <a:rPr lang="en-US" dirty="0" smtClean="0"/>
              <a:t>How quickly things can happen ……..</a:t>
            </a:r>
            <a:endParaRPr lang="en-US" dirty="0"/>
          </a:p>
        </p:txBody>
      </p:sp>
      <p:sp>
        <p:nvSpPr>
          <p:cNvPr id="3" name="Text Placeholder 2"/>
          <p:cNvSpPr>
            <a:spLocks noGrp="1"/>
          </p:cNvSpPr>
          <p:nvPr>
            <p:ph type="body" idx="2"/>
          </p:nvPr>
        </p:nvSpPr>
        <p:spPr>
          <a:xfrm>
            <a:off x="457200" y="3124200"/>
            <a:ext cx="3008313" cy="3001963"/>
          </a:xfrm>
        </p:spPr>
        <p:txBody>
          <a:bodyPr/>
          <a:lstStyle/>
          <a:p>
            <a:r>
              <a:rPr lang="en-US" dirty="0" smtClean="0"/>
              <a:t>Woman attacks the judge during court proceeding </a:t>
            </a:r>
            <a:endParaRPr lang="en-US" dirty="0"/>
          </a:p>
        </p:txBody>
      </p:sp>
      <p:sp>
        <p:nvSpPr>
          <p:cNvPr id="4" name="Content Placeholder 3"/>
          <p:cNvSpPr>
            <a:spLocks noGrp="1"/>
          </p:cNvSpPr>
          <p:nvPr>
            <p:ph sz="half" idx="1"/>
          </p:nvPr>
        </p:nvSpPr>
        <p:spPr/>
        <p:txBody>
          <a:bodyPr/>
          <a:lstStyle/>
          <a:p>
            <a:r>
              <a:rPr lang="en-US" dirty="0">
                <a:hlinkClick r:id="rId2"/>
              </a:rPr>
              <a:t>https://</a:t>
            </a:r>
            <a:r>
              <a:rPr lang="en-US" dirty="0" smtClean="0">
                <a:hlinkClick r:id="rId2"/>
              </a:rPr>
              <a:t>www.youtube.com/watch?v=qDWMoHVumO8</a:t>
            </a:r>
            <a:endParaRPr lang="en-US" dirty="0" smtClean="0"/>
          </a:p>
          <a:p>
            <a:endParaRPr lang="en-US" dirty="0"/>
          </a:p>
        </p:txBody>
      </p:sp>
    </p:spTree>
    <p:extLst>
      <p:ext uri="{BB962C8B-B14F-4D97-AF65-F5344CB8AC3E}">
        <p14:creationId xmlns:p14="http://schemas.microsoft.com/office/powerpoint/2010/main" val="3855392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Look around and see who is in your courtroom. Should they be here?</a:t>
            </a:r>
            <a:endParaRPr lang="en-US" sz="3200" dirty="0">
              <a:solidFill>
                <a:srgbClr val="FF0000"/>
              </a:solidFill>
            </a:endParaRPr>
          </a:p>
        </p:txBody>
      </p:sp>
      <p:pic>
        <p:nvPicPr>
          <p:cNvPr id="1026" name="Picture 2" descr="C:\Users\kimberly.maney\AppData\Local\Microsoft\Windows\Temporary Internet Files\Content.IE5\24WJC322\federalcou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229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15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https://</a:t>
            </a:r>
            <a:r>
              <a:rPr lang="en-US" dirty="0" smtClean="0">
                <a:hlinkClick r:id="rId2"/>
              </a:rPr>
              <a:t>www.youtube.com/watch?v=sBirvyzU9Do</a:t>
            </a:r>
            <a:r>
              <a:rPr lang="en-US" dirty="0" smtClean="0"/>
              <a:t/>
            </a:r>
            <a:br>
              <a:rPr lang="en-US" dirty="0" smtClean="0"/>
            </a:br>
            <a:endParaRPr lang="en-US" dirty="0"/>
          </a:p>
        </p:txBody>
      </p:sp>
    </p:spTree>
    <p:extLst>
      <p:ext uri="{BB962C8B-B14F-4D97-AF65-F5344CB8AC3E}">
        <p14:creationId xmlns:p14="http://schemas.microsoft.com/office/powerpoint/2010/main" val="1352437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p:txBody>
          <a:bodyPr/>
          <a:lstStyle/>
          <a:p>
            <a:r>
              <a:rPr lang="en-US" dirty="0" smtClean="0"/>
              <a:t>If you see something you don’t like in the courtroom – remove it!</a:t>
            </a:r>
          </a:p>
          <a:p>
            <a:endParaRPr lang="en-US" dirty="0"/>
          </a:p>
          <a:p>
            <a:endParaRPr lang="en-US" dirty="0" smtClean="0"/>
          </a:p>
          <a:p>
            <a:r>
              <a:rPr lang="en-US" dirty="0" smtClean="0"/>
              <a:t>If you see someone that does not belong in the courtroom – ask them to leave!</a:t>
            </a:r>
          </a:p>
          <a:p>
            <a:endParaRPr lang="en-US" dirty="0"/>
          </a:p>
          <a:p>
            <a:endParaRPr lang="en-US" dirty="0" smtClean="0"/>
          </a:p>
          <a:p>
            <a:r>
              <a:rPr lang="en-US" dirty="0" smtClean="0"/>
              <a:t>If they refuse to leave – escort them out of the office/building!</a:t>
            </a:r>
          </a:p>
          <a:p>
            <a:endParaRPr lang="en-US" dirty="0"/>
          </a:p>
          <a:p>
            <a:endParaRPr lang="en-US" dirty="0" smtClean="0"/>
          </a:p>
          <a:p>
            <a:r>
              <a:rPr lang="en-US" dirty="0" smtClean="0"/>
              <a:t>Judge &amp; Security staff have the ultimate authority to clear the courtroom </a:t>
            </a:r>
          </a:p>
          <a:p>
            <a:endParaRPr lang="en-US" dirty="0"/>
          </a:p>
          <a:p>
            <a:endParaRPr lang="en-US" dirty="0"/>
          </a:p>
        </p:txBody>
      </p:sp>
      <p:pic>
        <p:nvPicPr>
          <p:cNvPr id="1026" name="Picture 2" descr="C:\Users\kimberly.maney\AppData\Local\Microsoft\Windows\Temporary Internet Files\Content.IE5\MC0T3XJB\ultimate-authority[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75050" y="733187"/>
            <a:ext cx="5111750" cy="493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49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295400"/>
            <a:ext cx="184731" cy="369332"/>
          </a:xfrm>
          <a:prstGeom prst="rect">
            <a:avLst/>
          </a:prstGeom>
          <a:noFill/>
        </p:spPr>
        <p:txBody>
          <a:bodyPr wrap="none" rtlCol="0">
            <a:spAutoFit/>
          </a:bodyPr>
          <a:lstStyle/>
          <a:p>
            <a:endParaRPr lang="en-US" dirty="0"/>
          </a:p>
        </p:txBody>
      </p:sp>
      <p:sp>
        <p:nvSpPr>
          <p:cNvPr id="3" name="TextBox 2"/>
          <p:cNvSpPr txBox="1"/>
          <p:nvPr/>
        </p:nvSpPr>
        <p:spPr>
          <a:xfrm>
            <a:off x="533400" y="1066800"/>
            <a:ext cx="8229600" cy="646331"/>
          </a:xfrm>
          <a:prstGeom prst="rect">
            <a:avLst/>
          </a:prstGeom>
          <a:noFill/>
        </p:spPr>
        <p:txBody>
          <a:bodyPr wrap="square" rtlCol="0">
            <a:spAutoFit/>
          </a:bodyPr>
          <a:lstStyle/>
          <a:p>
            <a:r>
              <a:rPr lang="en-US" dirty="0">
                <a:hlinkClick r:id="rId2"/>
              </a:rPr>
              <a:t>https://</a:t>
            </a:r>
            <a:r>
              <a:rPr lang="en-US" dirty="0" smtClean="0">
                <a:hlinkClick r:id="rId2"/>
              </a:rPr>
              <a:t>www.youtube.com/watch?v=AOFCwpXoN1U</a:t>
            </a:r>
            <a:endParaRPr lang="en-US" dirty="0" smtClean="0"/>
          </a:p>
          <a:p>
            <a:endParaRPr lang="en-US" dirty="0"/>
          </a:p>
        </p:txBody>
      </p:sp>
      <p:sp>
        <p:nvSpPr>
          <p:cNvPr id="4" name="TextBox 3"/>
          <p:cNvSpPr txBox="1"/>
          <p:nvPr/>
        </p:nvSpPr>
        <p:spPr>
          <a:xfrm>
            <a:off x="1447800" y="2133600"/>
            <a:ext cx="5652509" cy="369332"/>
          </a:xfrm>
          <a:prstGeom prst="rect">
            <a:avLst/>
          </a:prstGeom>
          <a:noFill/>
        </p:spPr>
        <p:txBody>
          <a:bodyPr wrap="none" rtlCol="0">
            <a:spAutoFit/>
          </a:bodyPr>
          <a:lstStyle/>
          <a:p>
            <a:r>
              <a:rPr lang="en-US" dirty="0" smtClean="0"/>
              <a:t>4 dead, 2 injured – California Tribal Court shooting…</a:t>
            </a:r>
            <a:endParaRPr lang="en-US" dirty="0"/>
          </a:p>
        </p:txBody>
      </p:sp>
    </p:spTree>
    <p:extLst>
      <p:ext uri="{BB962C8B-B14F-4D97-AF65-F5344CB8AC3E}">
        <p14:creationId xmlns:p14="http://schemas.microsoft.com/office/powerpoint/2010/main" val="3135824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83162"/>
          </a:xfrm>
        </p:spPr>
        <p:txBody>
          <a:bodyPr>
            <a:normAutofit fontScale="90000"/>
          </a:bodyPr>
          <a:lstStyle/>
          <a:p>
            <a:r>
              <a:rPr lang="en-US" sz="3200" dirty="0" smtClean="0">
                <a:solidFill>
                  <a:srgbClr val="FFFF00"/>
                </a:solidFill>
              </a:rPr>
              <a:t/>
            </a:r>
            <a:br>
              <a:rPr lang="en-US" sz="3200" dirty="0" smtClean="0">
                <a:solidFill>
                  <a:srgbClr val="FFFF00"/>
                </a:solidFill>
              </a:rPr>
            </a:br>
            <a:r>
              <a:rPr lang="en-US" sz="3200" dirty="0" smtClean="0">
                <a:solidFill>
                  <a:srgbClr val="FFFF00"/>
                </a:solidFill>
              </a:rPr>
              <a:t>With drug addiction on the rise, never assume because you know the family, nothing could possibly go wrong. </a:t>
            </a:r>
            <a:r>
              <a:rPr lang="en-US" sz="3200" dirty="0">
                <a:solidFill>
                  <a:srgbClr val="FFFF00"/>
                </a:solidFill>
              </a:rPr>
              <a:t/>
            </a:r>
            <a:br>
              <a:rPr lang="en-US" sz="3200" dirty="0">
                <a:solidFill>
                  <a:srgbClr val="FFFF00"/>
                </a:solidFill>
              </a:rPr>
            </a:br>
            <a:r>
              <a:rPr lang="en-US" sz="3200" dirty="0" smtClean="0">
                <a:solidFill>
                  <a:srgbClr val="FFFF00"/>
                </a:solidFill>
              </a:rPr>
              <a:t/>
            </a:r>
            <a:br>
              <a:rPr lang="en-US" sz="3200" dirty="0" smtClean="0">
                <a:solidFill>
                  <a:srgbClr val="FFFF00"/>
                </a:solidFill>
              </a:rPr>
            </a:br>
            <a:r>
              <a:rPr lang="en-US" sz="3200" dirty="0" smtClean="0">
                <a:solidFill>
                  <a:srgbClr val="FFFF00"/>
                </a:solidFill>
              </a:rPr>
              <a:t>Tribal Courts are not Exempt from violence.</a:t>
            </a:r>
            <a:br>
              <a:rPr lang="en-US" sz="3200" dirty="0" smtClean="0">
                <a:solidFill>
                  <a:srgbClr val="FFFF00"/>
                </a:solidFill>
              </a:rPr>
            </a:br>
            <a:r>
              <a:rPr lang="en-US" sz="3200" dirty="0">
                <a:solidFill>
                  <a:srgbClr val="FFFF00"/>
                </a:solidFill>
              </a:rPr>
              <a:t/>
            </a:r>
            <a:br>
              <a:rPr lang="en-US" sz="3200" dirty="0">
                <a:solidFill>
                  <a:srgbClr val="FFFF00"/>
                </a:solidFill>
              </a:rPr>
            </a:br>
            <a:r>
              <a:rPr lang="en-US" sz="3200" dirty="0" smtClean="0">
                <a:solidFill>
                  <a:srgbClr val="FFFF00"/>
                </a:solidFill>
              </a:rPr>
              <a:t> It is not an if, only a when.</a:t>
            </a:r>
            <a:br>
              <a:rPr lang="en-US" sz="3200" dirty="0" smtClean="0">
                <a:solidFill>
                  <a:srgbClr val="FFFF00"/>
                </a:solidFill>
              </a:rPr>
            </a:br>
            <a:r>
              <a:rPr lang="en-US" sz="3200" dirty="0">
                <a:solidFill>
                  <a:srgbClr val="FFFF00"/>
                </a:solidFill>
              </a:rPr>
              <a:t/>
            </a:r>
            <a:br>
              <a:rPr lang="en-US" sz="3200" dirty="0">
                <a:solidFill>
                  <a:srgbClr val="FFFF00"/>
                </a:solidFill>
              </a:rPr>
            </a:br>
            <a:r>
              <a:rPr lang="en-US" sz="3200" dirty="0" smtClean="0">
                <a:solidFill>
                  <a:srgbClr val="FFFF00"/>
                </a:solidFill>
              </a:rPr>
              <a:t/>
            </a:r>
            <a:br>
              <a:rPr lang="en-US" sz="3200" dirty="0" smtClean="0">
                <a:solidFill>
                  <a:srgbClr val="FFFF00"/>
                </a:solidFill>
              </a:rPr>
            </a:br>
            <a:r>
              <a:rPr lang="en-US" sz="3200" dirty="0">
                <a:solidFill>
                  <a:srgbClr val="FFFF00"/>
                </a:solidFill>
              </a:rPr>
              <a:t/>
            </a:r>
            <a:br>
              <a:rPr lang="en-US" sz="3200" dirty="0">
                <a:solidFill>
                  <a:srgbClr val="FFFF00"/>
                </a:solidFill>
              </a:rPr>
            </a:br>
            <a:endParaRPr lang="en-US" sz="3200" dirty="0">
              <a:solidFill>
                <a:srgbClr val="FFFF00"/>
              </a:solidFill>
            </a:endParaRPr>
          </a:p>
        </p:txBody>
      </p:sp>
    </p:spTree>
    <p:extLst>
      <p:ext uri="{BB962C8B-B14F-4D97-AF65-F5344CB8AC3E}">
        <p14:creationId xmlns:p14="http://schemas.microsoft.com/office/powerpoint/2010/main" val="1223399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600200"/>
            <a:ext cx="8839200" cy="4493538"/>
          </a:xfrm>
          <a:prstGeom prst="rect">
            <a:avLst/>
          </a:prstGeom>
          <a:noFill/>
        </p:spPr>
        <p:txBody>
          <a:bodyPr wrap="square" rtlCol="0">
            <a:spAutoFit/>
          </a:bodyPr>
          <a:lstStyle/>
          <a:p>
            <a:pPr algn="ctr"/>
            <a:r>
              <a:rPr lang="en-US" sz="3600" dirty="0" smtClean="0">
                <a:solidFill>
                  <a:srgbClr val="FF0000"/>
                </a:solidFill>
              </a:rPr>
              <a:t>Thank you &amp; Stay Safe!</a:t>
            </a:r>
          </a:p>
          <a:p>
            <a:pPr algn="ctr"/>
            <a:endParaRPr lang="en-US" sz="3600" dirty="0">
              <a:solidFill>
                <a:srgbClr val="FF0000"/>
              </a:solidFill>
            </a:endParaRPr>
          </a:p>
          <a:p>
            <a:pPr algn="ctr"/>
            <a:r>
              <a:rPr lang="en-US" sz="3200" dirty="0" smtClean="0">
                <a:solidFill>
                  <a:srgbClr val="FFFF00"/>
                </a:solidFill>
              </a:rPr>
              <a:t>Kimberly Maney </a:t>
            </a:r>
          </a:p>
          <a:p>
            <a:pPr algn="ctr"/>
            <a:r>
              <a:rPr lang="en-US" sz="3200" dirty="0" smtClean="0">
                <a:solidFill>
                  <a:srgbClr val="FFFF00"/>
                </a:solidFill>
              </a:rPr>
              <a:t>Forest County Potawatomi Tribal Court</a:t>
            </a:r>
          </a:p>
          <a:p>
            <a:pPr algn="ctr"/>
            <a:r>
              <a:rPr lang="en-US" sz="3200" dirty="0" smtClean="0">
                <a:solidFill>
                  <a:srgbClr val="FFFF00"/>
                </a:solidFill>
              </a:rPr>
              <a:t>Tribal Court Bailiff</a:t>
            </a:r>
          </a:p>
          <a:p>
            <a:pPr algn="ctr"/>
            <a:r>
              <a:rPr lang="en-US" sz="3200" dirty="0" smtClean="0">
                <a:solidFill>
                  <a:srgbClr val="FFFF00"/>
                </a:solidFill>
              </a:rPr>
              <a:t>(715) 478-7571</a:t>
            </a:r>
          </a:p>
          <a:p>
            <a:pPr algn="ctr"/>
            <a:endParaRPr lang="en-US" sz="3200" dirty="0">
              <a:solidFill>
                <a:srgbClr val="FFFF00"/>
              </a:solidFill>
            </a:endParaRPr>
          </a:p>
          <a:p>
            <a:pPr algn="ctr"/>
            <a:r>
              <a:rPr lang="en-US" sz="3600" dirty="0" smtClean="0">
                <a:hlinkClick r:id="rId2"/>
              </a:rPr>
              <a:t>Kimberly.Maney@FCPotawatomi-nsn.gov</a:t>
            </a:r>
            <a:endParaRPr lang="en-US" sz="3600" dirty="0" smtClean="0"/>
          </a:p>
          <a:p>
            <a:pPr algn="ctr"/>
            <a:endParaRPr lang="en-US" dirty="0"/>
          </a:p>
        </p:txBody>
      </p:sp>
    </p:spTree>
    <p:extLst>
      <p:ext uri="{BB962C8B-B14F-4D97-AF65-F5344CB8AC3E}">
        <p14:creationId xmlns:p14="http://schemas.microsoft.com/office/powerpoint/2010/main" val="30414326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smtClean="0">
                <a:solidFill>
                  <a:srgbClr val="FF0000"/>
                </a:solidFill>
                <a:hlinkClick r:id="rId2"/>
              </a:rPr>
              <a:t>Run Hide Fight</a:t>
            </a:r>
            <a:r>
              <a:rPr lang="en-US" dirty="0" smtClean="0">
                <a:hlinkClick r:id="rId2"/>
              </a:rPr>
              <a:t/>
            </a:r>
            <a:br>
              <a:rPr lang="en-US" dirty="0" smtClean="0">
                <a:hlinkClick r:id="rId2"/>
              </a:rPr>
            </a:br>
            <a:r>
              <a:rPr lang="en-US" dirty="0" smtClean="0">
                <a:hlinkClick r:id="rId2"/>
              </a:rPr>
              <a:t/>
            </a:r>
            <a:br>
              <a:rPr lang="en-US" dirty="0" smtClean="0">
                <a:hlinkClick r:id="rId2"/>
              </a:rPr>
            </a:br>
            <a:r>
              <a:rPr lang="en-US" dirty="0" smtClean="0">
                <a:hlinkClick r:id="rId2"/>
              </a:rPr>
              <a:t>https</a:t>
            </a:r>
            <a:r>
              <a:rPr lang="en-US" dirty="0">
                <a:hlinkClick r:id="rId2"/>
              </a:rPr>
              <a:t>://</a:t>
            </a:r>
            <a:r>
              <a:rPr lang="en-US" dirty="0" smtClean="0">
                <a:hlinkClick r:id="rId2"/>
              </a:rPr>
              <a:t>www.bing.com/videos/search?q=run+hide+fight+video&amp;view=detail&amp;mid=D01D2675089B428EA2F6D01D2675089B428EA2F6&amp;FORM=VIRE</a:t>
            </a:r>
            <a:r>
              <a:rPr lang="en-US" dirty="0" smtClean="0"/>
              <a:t/>
            </a:r>
            <a:br>
              <a:rPr lang="en-US" dirty="0" smtClean="0"/>
            </a:br>
            <a:endParaRPr lang="en-US" dirty="0"/>
          </a:p>
        </p:txBody>
      </p:sp>
    </p:spTree>
    <p:extLst>
      <p:ext uri="{BB962C8B-B14F-4D97-AF65-F5344CB8AC3E}">
        <p14:creationId xmlns:p14="http://schemas.microsoft.com/office/powerpoint/2010/main" val="940342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smtClean="0">
                <a:solidFill>
                  <a:srgbClr val="FFFF00"/>
                </a:solidFill>
              </a:rPr>
              <a:t>Does your bailiffs / security check your daily dockets?</a:t>
            </a:r>
            <a:br>
              <a:rPr lang="en-US" sz="3600" dirty="0" smtClean="0">
                <a:solidFill>
                  <a:srgbClr val="FFFF00"/>
                </a:solidFill>
              </a:rPr>
            </a:br>
            <a:r>
              <a:rPr lang="en-US" sz="3600" dirty="0">
                <a:solidFill>
                  <a:srgbClr val="FFFF00"/>
                </a:solidFill>
              </a:rPr>
              <a:t/>
            </a:r>
            <a:br>
              <a:rPr lang="en-US" sz="3600" dirty="0">
                <a:solidFill>
                  <a:srgbClr val="FFFF00"/>
                </a:solidFill>
              </a:rPr>
            </a:br>
            <a:endParaRPr lang="en-US" sz="3600" dirty="0">
              <a:solidFill>
                <a:srgbClr val="FFFF00"/>
              </a:solidFill>
            </a:endParaRPr>
          </a:p>
        </p:txBody>
      </p:sp>
      <p:sp>
        <p:nvSpPr>
          <p:cNvPr id="3" name="Subtitle 2"/>
          <p:cNvSpPr>
            <a:spLocks noGrp="1"/>
          </p:cNvSpPr>
          <p:nvPr>
            <p:ph type="subTitle" idx="1"/>
          </p:nvPr>
        </p:nvSpPr>
        <p:spPr/>
        <p:txBody>
          <a:bodyPr>
            <a:normAutofit fontScale="92500" lnSpcReduction="20000"/>
          </a:bodyPr>
          <a:lstStyle/>
          <a:p>
            <a:r>
              <a:rPr lang="en-US" dirty="0" smtClean="0"/>
              <a:t>CCAPS</a:t>
            </a:r>
          </a:p>
          <a:p>
            <a:r>
              <a:rPr lang="en-US" dirty="0" smtClean="0"/>
              <a:t>Local Authorities </a:t>
            </a:r>
          </a:p>
          <a:p>
            <a:r>
              <a:rPr lang="en-US" dirty="0" smtClean="0"/>
              <a:t>Security</a:t>
            </a:r>
          </a:p>
          <a:p>
            <a:r>
              <a:rPr lang="en-US" dirty="0" smtClean="0"/>
              <a:t>Tribal Police </a:t>
            </a:r>
          </a:p>
        </p:txBody>
      </p:sp>
    </p:spTree>
    <p:extLst>
      <p:ext uri="{BB962C8B-B14F-4D97-AF65-F5344CB8AC3E}">
        <p14:creationId xmlns:p14="http://schemas.microsoft.com/office/powerpoint/2010/main" val="300091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What do you hear…?</a:t>
            </a:r>
            <a:endParaRPr lang="en-US" sz="4000" dirty="0"/>
          </a:p>
        </p:txBody>
      </p:sp>
      <p:sp>
        <p:nvSpPr>
          <p:cNvPr id="3" name="Picture Placeholder 2"/>
          <p:cNvSpPr>
            <a:spLocks noGrp="1"/>
          </p:cNvSpPr>
          <p:nvPr>
            <p:ph type="pic" idx="1"/>
          </p:nvPr>
        </p:nvSpPr>
        <p:spPr>
          <a:xfrm>
            <a:off x="1371600" y="2438400"/>
            <a:ext cx="6019800" cy="3886200"/>
          </a:xfrm>
        </p:spPr>
      </p:sp>
      <p:sp>
        <p:nvSpPr>
          <p:cNvPr id="4" name="Text Placeholder 3"/>
          <p:cNvSpPr>
            <a:spLocks noGrp="1"/>
          </p:cNvSpPr>
          <p:nvPr>
            <p:ph type="body" sz="half" idx="2"/>
          </p:nvPr>
        </p:nvSpPr>
        <p:spPr>
          <a:xfrm>
            <a:off x="1828800" y="1166786"/>
            <a:ext cx="5486400" cy="1043013"/>
          </a:xfrm>
        </p:spPr>
        <p:txBody>
          <a:bodyPr/>
          <a:lstStyle/>
          <a:p>
            <a:endParaRPr lang="en-US" dirty="0"/>
          </a:p>
        </p:txBody>
      </p:sp>
      <p:pic>
        <p:nvPicPr>
          <p:cNvPr id="1027" name="Picture 3" descr="C:\Users\kimberly.maney\AppData\Local\Microsoft\Windows\Temporary Internet Files\Content.IE5\LC73O5TC\hear_my_voice_by_namelessarrogance-d3ec8b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505200"/>
            <a:ext cx="25146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imberly.maney\AppData\Local\Microsoft\Windows\Temporary Internet Files\Content.IE5\OI2AT0VJ\office_gossip-224x3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354" y="3573101"/>
            <a:ext cx="2758440" cy="245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8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wipe(down)">
                                      <p:cBhvr>
                                        <p:cTn id="25" dur="580">
                                          <p:stCondLst>
                                            <p:cond delay="0"/>
                                          </p:stCondLst>
                                        </p:cTn>
                                        <p:tgtEl>
                                          <p:spTgt spid="1028"/>
                                        </p:tgtEl>
                                      </p:cBhvr>
                                    </p:animEffect>
                                    <p:anim calcmode="lin" valueType="num">
                                      <p:cBhvr>
                                        <p:cTn id="26"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8"/>
                                        </p:tgtEl>
                                      </p:cBhvr>
                                      <p:to x="100000" y="60000"/>
                                    </p:animScale>
                                    <p:animScale>
                                      <p:cBhvr>
                                        <p:cTn id="32" dur="166" decel="50000">
                                          <p:stCondLst>
                                            <p:cond delay="676"/>
                                          </p:stCondLst>
                                        </p:cTn>
                                        <p:tgtEl>
                                          <p:spTgt spid="1028"/>
                                        </p:tgtEl>
                                      </p:cBhvr>
                                      <p:to x="100000" y="100000"/>
                                    </p:animScale>
                                    <p:animScale>
                                      <p:cBhvr>
                                        <p:cTn id="33" dur="26">
                                          <p:stCondLst>
                                            <p:cond delay="1312"/>
                                          </p:stCondLst>
                                        </p:cTn>
                                        <p:tgtEl>
                                          <p:spTgt spid="1028"/>
                                        </p:tgtEl>
                                      </p:cBhvr>
                                      <p:to x="100000" y="80000"/>
                                    </p:animScale>
                                    <p:animScale>
                                      <p:cBhvr>
                                        <p:cTn id="34" dur="166" decel="50000">
                                          <p:stCondLst>
                                            <p:cond delay="1338"/>
                                          </p:stCondLst>
                                        </p:cTn>
                                        <p:tgtEl>
                                          <p:spTgt spid="1028"/>
                                        </p:tgtEl>
                                      </p:cBhvr>
                                      <p:to x="100000" y="100000"/>
                                    </p:animScale>
                                    <p:animScale>
                                      <p:cBhvr>
                                        <p:cTn id="35" dur="26">
                                          <p:stCondLst>
                                            <p:cond delay="1642"/>
                                          </p:stCondLst>
                                        </p:cTn>
                                        <p:tgtEl>
                                          <p:spTgt spid="1028"/>
                                        </p:tgtEl>
                                      </p:cBhvr>
                                      <p:to x="100000" y="90000"/>
                                    </p:animScale>
                                    <p:animScale>
                                      <p:cBhvr>
                                        <p:cTn id="36" dur="166" decel="50000">
                                          <p:stCondLst>
                                            <p:cond delay="1668"/>
                                          </p:stCondLst>
                                        </p:cTn>
                                        <p:tgtEl>
                                          <p:spTgt spid="1028"/>
                                        </p:tgtEl>
                                      </p:cBhvr>
                                      <p:to x="100000" y="100000"/>
                                    </p:animScale>
                                    <p:animScale>
                                      <p:cBhvr>
                                        <p:cTn id="37" dur="26">
                                          <p:stCondLst>
                                            <p:cond delay="1808"/>
                                          </p:stCondLst>
                                        </p:cTn>
                                        <p:tgtEl>
                                          <p:spTgt spid="1028"/>
                                        </p:tgtEl>
                                      </p:cBhvr>
                                      <p:to x="100000" y="95000"/>
                                    </p:animScale>
                                    <p:animScale>
                                      <p:cBhvr>
                                        <p:cTn id="38"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a:solidFill>
            <a:schemeClr val="accent2"/>
          </a:solidFill>
        </p:spPr>
        <p:txBody>
          <a:bodyPr>
            <a:noAutofit/>
          </a:bodyPr>
          <a:lstStyle/>
          <a:p>
            <a:pPr marL="571500" indent="-571500">
              <a:buFont typeface="Wingdings" panose="05000000000000000000" pitchFamily="2" charset="2"/>
              <a:buChar char="ü"/>
            </a:pPr>
            <a:r>
              <a:rPr lang="en-US" sz="4400" dirty="0" smtClean="0">
                <a:solidFill>
                  <a:schemeClr val="accent3">
                    <a:lumMod val="50000"/>
                  </a:schemeClr>
                </a:solidFill>
              </a:rPr>
              <a:t>Do you take the time to listen before entering  the courtroom??</a:t>
            </a:r>
            <a:r>
              <a:rPr lang="en-US" dirty="0" smtClean="0">
                <a:solidFill>
                  <a:schemeClr val="accent3">
                    <a:lumMod val="50000"/>
                  </a:schemeClr>
                </a:solidFill>
              </a:rPr>
              <a:t/>
            </a:r>
            <a:br>
              <a:rPr lang="en-US" dirty="0" smtClean="0">
                <a:solidFill>
                  <a:schemeClr val="accent3">
                    <a:lumMod val="50000"/>
                  </a:schemeClr>
                </a:solidFill>
              </a:rPr>
            </a:br>
            <a:r>
              <a:rPr lang="en-US" dirty="0" smtClean="0"/>
              <a:t/>
            </a:r>
            <a:br>
              <a:rPr lang="en-US" dirty="0" smtClean="0"/>
            </a:br>
            <a:r>
              <a:rPr lang="en-US" sz="4400" b="0" dirty="0" smtClean="0"/>
              <a:t>* </a:t>
            </a:r>
            <a:r>
              <a:rPr lang="en-US" sz="3600" b="0" dirty="0" smtClean="0"/>
              <a:t>Do you hear a group of people</a:t>
            </a:r>
            <a:r>
              <a:rPr lang="en-US" sz="4400" b="0" dirty="0" smtClean="0"/>
              <a:t>..</a:t>
            </a:r>
            <a:br>
              <a:rPr lang="en-US" sz="4400" b="0" dirty="0" smtClean="0"/>
            </a:br>
            <a:r>
              <a:rPr lang="en-US" sz="4400" b="0" dirty="0" smtClean="0"/>
              <a:t>* </a:t>
            </a:r>
            <a:r>
              <a:rPr lang="en-US" sz="3600" b="0" dirty="0" smtClean="0"/>
              <a:t>Do you hear raised voices</a:t>
            </a:r>
            <a:r>
              <a:rPr lang="en-US" sz="4400" b="0" dirty="0" smtClean="0"/>
              <a:t>..</a:t>
            </a:r>
            <a:br>
              <a:rPr lang="en-US" sz="4400" b="0" dirty="0" smtClean="0"/>
            </a:br>
            <a:r>
              <a:rPr lang="en-US" sz="4400" b="0" dirty="0" smtClean="0"/>
              <a:t>* </a:t>
            </a:r>
            <a:r>
              <a:rPr lang="en-US" sz="3600" b="0" dirty="0" smtClean="0"/>
              <a:t>Do you hear swearing </a:t>
            </a:r>
            <a:r>
              <a:rPr lang="en-US" sz="4400" b="0" dirty="0" smtClean="0"/>
              <a:t>..</a:t>
            </a:r>
            <a:br>
              <a:rPr lang="en-US" sz="4400" b="0" dirty="0" smtClean="0"/>
            </a:br>
            <a:r>
              <a:rPr lang="en-US" sz="4400" b="0" dirty="0" smtClean="0"/>
              <a:t>* </a:t>
            </a:r>
            <a:r>
              <a:rPr lang="en-US" sz="3600" b="0" dirty="0" smtClean="0"/>
              <a:t>Do you hear any threats</a:t>
            </a:r>
            <a:r>
              <a:rPr lang="en-US" sz="4400" b="0" dirty="0" smtClean="0"/>
              <a:t>..</a:t>
            </a:r>
            <a:br>
              <a:rPr lang="en-US" sz="4400" b="0" dirty="0" smtClean="0"/>
            </a:br>
            <a:endParaRPr lang="en-US" sz="4400" b="0" dirty="0"/>
          </a:p>
        </p:txBody>
      </p:sp>
    </p:spTree>
    <p:extLst>
      <p:ext uri="{BB962C8B-B14F-4D97-AF65-F5344CB8AC3E}">
        <p14:creationId xmlns:p14="http://schemas.microsoft.com/office/powerpoint/2010/main" val="416579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dirty="0" smtClean="0">
                <a:effectLst/>
              </a:rPr>
              <a:t>Are you ready to open that door?</a:t>
            </a:r>
            <a:endParaRPr lang="en-US" dirty="0">
              <a:effectLst/>
            </a:endParaRPr>
          </a:p>
        </p:txBody>
      </p:sp>
      <p:sp>
        <p:nvSpPr>
          <p:cNvPr id="3" name="Text Placeholder 2"/>
          <p:cNvSpPr>
            <a:spLocks noGrp="1"/>
          </p:cNvSpPr>
          <p:nvPr>
            <p:ph type="body" idx="2"/>
          </p:nvPr>
        </p:nvSpPr>
        <p:spPr/>
        <p:txBody>
          <a:bodyPr>
            <a:normAutofit/>
          </a:bodyPr>
          <a:lstStyle/>
          <a:p>
            <a:r>
              <a:rPr lang="en-US" sz="2400" dirty="0" smtClean="0">
                <a:solidFill>
                  <a:schemeClr val="accent4">
                    <a:lumMod val="50000"/>
                  </a:schemeClr>
                </a:solidFill>
              </a:rPr>
              <a:t>Be observant as you walk into the courtroom</a:t>
            </a:r>
            <a:r>
              <a:rPr lang="en-US" dirty="0" smtClean="0"/>
              <a:t>. </a:t>
            </a:r>
          </a:p>
          <a:p>
            <a:endParaRPr lang="en-US" dirty="0"/>
          </a:p>
          <a:p>
            <a:endParaRPr lang="en-US" dirty="0" smtClean="0"/>
          </a:p>
          <a:p>
            <a:r>
              <a:rPr lang="en-US" sz="2400" dirty="0" smtClean="0">
                <a:solidFill>
                  <a:schemeClr val="accent4">
                    <a:lumMod val="50000"/>
                  </a:schemeClr>
                </a:solidFill>
              </a:rPr>
              <a:t>Do you hear anything that sounds physical?</a:t>
            </a:r>
          </a:p>
          <a:p>
            <a:endParaRPr lang="en-US" sz="2400" dirty="0">
              <a:solidFill>
                <a:schemeClr val="accent4">
                  <a:lumMod val="50000"/>
                </a:schemeClr>
              </a:solidFill>
            </a:endParaRPr>
          </a:p>
          <a:p>
            <a:r>
              <a:rPr lang="en-US" sz="2400" dirty="0" smtClean="0">
                <a:solidFill>
                  <a:schemeClr val="accent4">
                    <a:lumMod val="50000"/>
                  </a:schemeClr>
                </a:solidFill>
              </a:rPr>
              <a:t>Do you hear any  verbal threats?</a:t>
            </a:r>
          </a:p>
          <a:p>
            <a:endParaRPr lang="en-US" sz="2400" dirty="0">
              <a:solidFill>
                <a:schemeClr val="accent4">
                  <a:lumMod val="50000"/>
                </a:schemeClr>
              </a:solidFill>
            </a:endParaRPr>
          </a:p>
          <a:p>
            <a:endParaRPr lang="en-US" dirty="0" smtClean="0"/>
          </a:p>
          <a:p>
            <a:endParaRPr lang="en-US" dirty="0" smtClean="0"/>
          </a:p>
          <a:p>
            <a:endParaRPr lang="en-US" dirty="0"/>
          </a:p>
          <a:p>
            <a:endParaRPr lang="en-US" dirty="0"/>
          </a:p>
        </p:txBody>
      </p:sp>
      <p:pic>
        <p:nvPicPr>
          <p:cNvPr id="2050" name="Picture 2" descr="C:\Users\kimberly.maney\AppData\Local\Microsoft\Windows\Temporary Internet Files\Content.IE5\6DG9BR45\classici-porta-aperta-1_21197864[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11675" y="814546"/>
            <a:ext cx="3238500" cy="477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24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1" y="1219200"/>
            <a:ext cx="8610600" cy="707886"/>
          </a:xfrm>
          <a:prstGeom prst="rect">
            <a:avLst/>
          </a:prstGeom>
          <a:noFill/>
        </p:spPr>
        <p:txBody>
          <a:bodyPr wrap="square" rtlCol="0">
            <a:spAutoFit/>
          </a:bodyPr>
          <a:lstStyle/>
          <a:p>
            <a:r>
              <a:rPr lang="en-US" sz="2000" i="1" dirty="0" smtClean="0">
                <a:solidFill>
                  <a:srgbClr val="FFFF00"/>
                </a:solidFill>
                <a:latin typeface="Gill Sans Ultra Bold Condensed" panose="020B0A06020104020203" pitchFamily="34" charset="0"/>
              </a:rPr>
              <a:t>The decision to walk into the courtroom and take the bench is yours, but remember, safety of yourself and your staff is </a:t>
            </a:r>
            <a:r>
              <a:rPr lang="en-US" sz="2000" b="1" i="1" dirty="0" smtClean="0">
                <a:solidFill>
                  <a:srgbClr val="FFFF00"/>
                </a:solidFill>
              </a:rPr>
              <a:t>”</a:t>
            </a:r>
            <a:r>
              <a:rPr lang="en-US" sz="2000" b="1" i="1" dirty="0" smtClean="0">
                <a:solidFill>
                  <a:srgbClr val="FF0000"/>
                </a:solidFill>
              </a:rPr>
              <a:t>ALWAYS</a:t>
            </a:r>
            <a:r>
              <a:rPr lang="en-US" sz="2000" b="1" i="1" dirty="0" smtClean="0">
                <a:solidFill>
                  <a:srgbClr val="FFFF00"/>
                </a:solidFill>
              </a:rPr>
              <a:t>” </a:t>
            </a:r>
            <a:r>
              <a:rPr lang="en-US" sz="2000" i="1" dirty="0" smtClean="0">
                <a:solidFill>
                  <a:srgbClr val="FFFF00"/>
                </a:solidFill>
                <a:latin typeface="Gill Sans Ultra Bold Condensed" panose="020B0A06020104020203" pitchFamily="34" charset="0"/>
              </a:rPr>
              <a:t>top priority</a:t>
            </a:r>
            <a:r>
              <a:rPr lang="en-US" dirty="0" smtClean="0"/>
              <a:t>.</a:t>
            </a:r>
            <a:endParaRPr lang="en-US" dirty="0"/>
          </a:p>
        </p:txBody>
      </p:sp>
      <p:pic>
        <p:nvPicPr>
          <p:cNvPr id="4098" name="Picture 2" descr="C:\Users\kimberly.maney\AppData\Local\Microsoft\Windows\Temporary Internet Files\Content.IE5\LC73O5TC\courtro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78486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298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What is your focus, What do you see?</a:t>
            </a:r>
            <a:endParaRPr lang="en-US" dirty="0">
              <a:solidFill>
                <a:srgbClr val="FFFF00"/>
              </a:solidFill>
            </a:endParaRPr>
          </a:p>
        </p:txBody>
      </p:sp>
      <p:pic>
        <p:nvPicPr>
          <p:cNvPr id="3074" name="Picture 2" descr="C:\Users\kimberly.maney\AppData\Local\Microsoft\Windows\Temporary Internet Files\Content.IE5\6DG9BR45\Empty-Courtroom-2[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05087" y="2478087"/>
            <a:ext cx="3933825" cy="2952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6248400"/>
          </a:xfrm>
        </p:spPr>
        <p:txBody>
          <a:bodyPr>
            <a:normAutofit fontScale="90000"/>
          </a:bodyPr>
          <a:lstStyle/>
          <a:p>
            <a:pPr marL="571500" indent="-571500">
              <a:buFont typeface="Arial" panose="020B0604020202020204" pitchFamily="34" charset="0"/>
              <a:buChar cha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Primary focus is on the case itself.</a:t>
            </a:r>
            <a:br>
              <a:rPr lang="en-US" dirty="0" smtClean="0"/>
            </a:br>
            <a:r>
              <a:rPr lang="en-US" dirty="0"/>
              <a:t/>
            </a:r>
            <a:br>
              <a:rPr lang="en-US" dirty="0"/>
            </a:br>
            <a:r>
              <a:rPr lang="en-US" dirty="0" smtClean="0"/>
              <a:t>Do not fall into tunnel vision.</a:t>
            </a:r>
            <a:br>
              <a:rPr lang="en-US" dirty="0" smtClean="0"/>
            </a:br>
            <a:r>
              <a:rPr lang="en-US" dirty="0"/>
              <a:t/>
            </a:r>
            <a:br>
              <a:rPr lang="en-US" dirty="0"/>
            </a:br>
            <a:r>
              <a:rPr lang="en-US" dirty="0" smtClean="0"/>
              <a:t>Scan the courtroom from the bench. </a:t>
            </a:r>
            <a:br>
              <a:rPr lang="en-US" dirty="0" smtClean="0"/>
            </a:br>
            <a:r>
              <a:rPr lang="en-US" dirty="0"/>
              <a:t/>
            </a:r>
            <a:br>
              <a:rPr lang="en-US" dirty="0"/>
            </a:br>
            <a:r>
              <a:rPr lang="en-US" dirty="0" smtClean="0"/>
              <a:t>Do not lose sight on why a case may be in court.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Tree>
    <p:extLst>
      <p:ext uri="{BB962C8B-B14F-4D97-AF65-F5344CB8AC3E}">
        <p14:creationId xmlns:p14="http://schemas.microsoft.com/office/powerpoint/2010/main" val="20769684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824</TotalTime>
  <Words>250</Words>
  <Application>Microsoft Office PowerPoint</Application>
  <PresentationFormat>On-screen Show (4:3)</PresentationFormat>
  <Paragraphs>52</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Book Antiqua</vt:lpstr>
      <vt:lpstr>Calibri</vt:lpstr>
      <vt:lpstr>Gill Sans Ultra Bold Condensed</vt:lpstr>
      <vt:lpstr>Lucida Sans</vt:lpstr>
      <vt:lpstr>Wingdings</vt:lpstr>
      <vt:lpstr>Wingdings 2</vt:lpstr>
      <vt:lpstr>Wingdings 3</vt:lpstr>
      <vt:lpstr>Apex</vt:lpstr>
      <vt:lpstr>COURTROOM SECURITY </vt:lpstr>
      <vt:lpstr>Run Hide Fight  https://www.bing.com/videos/search?q=run+hide+fight+video&amp;view=detail&amp;mid=D01D2675089B428EA2F6D01D2675089B428EA2F6&amp;FORM=VIRE </vt:lpstr>
      <vt:lpstr>Does your bailiffs / security check your daily dockets?  </vt:lpstr>
      <vt:lpstr>What do you hear…?</vt:lpstr>
      <vt:lpstr>Do you take the time to listen before entering  the courtroom??  * Do you hear a group of people.. * Do you hear raised voices.. * Do you hear swearing .. * Do you hear any threats.. </vt:lpstr>
      <vt:lpstr>Are you ready to open that door?</vt:lpstr>
      <vt:lpstr>PowerPoint Presentation</vt:lpstr>
      <vt:lpstr>What is your focus, What do you see?</vt:lpstr>
      <vt:lpstr>    Primary focus is on the case itself.  Do not fall into tunnel vision.  Scan the courtroom from the bench.   Do not lose sight on why a case may be in court.       </vt:lpstr>
      <vt:lpstr>“      It is only a simple Divorce Hearing”…..nothing to worry about !   How quickly things can happen ……..</vt:lpstr>
      <vt:lpstr>Look around and see who is in your courtroom. Should they be here?</vt:lpstr>
      <vt:lpstr>https://www.youtube.com/watch?v=sBirvyzU9Do </vt:lpstr>
      <vt:lpstr>PowerPoint Presentation</vt:lpstr>
      <vt:lpstr>PowerPoint Presentation</vt:lpstr>
      <vt:lpstr> With drug addiction on the rise, never assume because you know the family, nothing could possibly go wrong.   Tribal Courts are not Exempt from violence.   It is not an if, only a when.    </vt:lpstr>
      <vt:lpstr>PowerPoint Presentation</vt:lpstr>
    </vt:vector>
  </TitlesOfParts>
  <Company>FCP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COURTROOM SECURITY</dc:title>
  <dc:creator>Kimberly Maney</dc:creator>
  <cp:lastModifiedBy>Kim Maney</cp:lastModifiedBy>
  <cp:revision>44</cp:revision>
  <dcterms:created xsi:type="dcterms:W3CDTF">2018-01-04T17:18:51Z</dcterms:created>
  <dcterms:modified xsi:type="dcterms:W3CDTF">2018-01-11T04:32:52Z</dcterms:modified>
</cp:coreProperties>
</file>