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5" r:id="rId2"/>
    <p:sldId id="269" r:id="rId3"/>
    <p:sldId id="274" r:id="rId4"/>
    <p:sldId id="272" r:id="rId5"/>
    <p:sldId id="273" r:id="rId6"/>
    <p:sldId id="275" r:id="rId7"/>
    <p:sldId id="276" r:id="rId8"/>
    <p:sldId id="279" r:id="rId9"/>
    <p:sldId id="280" r:id="rId10"/>
    <p:sldId id="281" r:id="rId11"/>
    <p:sldId id="282" r:id="rId12"/>
    <p:sldId id="283" r:id="rId13"/>
    <p:sldId id="260" r:id="rId14"/>
    <p:sldId id="261" r:id="rId15"/>
    <p:sldId id="300" r:id="rId16"/>
    <p:sldId id="301" r:id="rId17"/>
    <p:sldId id="262" r:id="rId1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5" autoAdjust="0"/>
  </p:normalViewPr>
  <p:slideViewPr>
    <p:cSldViewPr>
      <p:cViewPr varScale="1">
        <p:scale>
          <a:sx n="88" d="100"/>
          <a:sy n="88" d="100"/>
        </p:scale>
        <p:origin x="1386" y="96"/>
      </p:cViewPr>
      <p:guideLst>
        <p:guide orient="horz" pos="2160"/>
        <p:guide pos="2880"/>
      </p:guideLst>
    </p:cSldViewPr>
  </p:slideViewPr>
  <p:outlineViewPr>
    <p:cViewPr>
      <p:scale>
        <a:sx n="33" d="100"/>
        <a:sy n="33" d="100"/>
      </p:scale>
      <p:origin x="30" y="186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390A0-A9DE-48FC-B476-EF6AEF5814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2DF595-F64F-4605-B0CD-BFE534CFCA55}">
      <dgm:prSet custT="1"/>
      <dgm:spPr/>
      <dgm:t>
        <a:bodyPr/>
        <a:lstStyle/>
        <a:p>
          <a:pPr algn="ctr" rtl="0"/>
          <a:r>
            <a:rPr lang="en-US" sz="3200" dirty="0" smtClean="0"/>
            <a:t>Wells Fargo Bank, N.A. v. Lake of the Torches Economic Development Corp., </a:t>
          </a:r>
        </a:p>
        <a:p>
          <a:pPr algn="ctr" rtl="0"/>
          <a:r>
            <a:rPr lang="en-US" sz="3200" dirty="0" smtClean="0"/>
            <a:t>658 F.3d 684 (7th Cir. 2011)</a:t>
          </a:r>
          <a:endParaRPr lang="en-US" sz="3200" dirty="0"/>
        </a:p>
      </dgm:t>
    </dgm:pt>
    <dgm:pt modelId="{EE995B09-39CE-433B-9D70-D46A8CE7DB20}" type="parTrans" cxnId="{CF3281BC-F563-4CD1-B76C-69856BD145FF}">
      <dgm:prSet/>
      <dgm:spPr/>
      <dgm:t>
        <a:bodyPr/>
        <a:lstStyle/>
        <a:p>
          <a:endParaRPr lang="en-US"/>
        </a:p>
      </dgm:t>
    </dgm:pt>
    <dgm:pt modelId="{DCBFAC0A-9047-4C96-84C0-42E457889F5D}" type="sibTrans" cxnId="{CF3281BC-F563-4CD1-B76C-69856BD145FF}">
      <dgm:prSet/>
      <dgm:spPr/>
      <dgm:t>
        <a:bodyPr/>
        <a:lstStyle/>
        <a:p>
          <a:endParaRPr lang="en-US"/>
        </a:p>
      </dgm:t>
    </dgm:pt>
    <dgm:pt modelId="{645DD486-246C-4AA5-A6E0-7BCD1A75ABE8}" type="pres">
      <dgm:prSet presAssocID="{C84390A0-A9DE-48FC-B476-EF6AEF5814B8}" presName="linear" presStyleCnt="0">
        <dgm:presLayoutVars>
          <dgm:animLvl val="lvl"/>
          <dgm:resizeHandles val="exact"/>
        </dgm:presLayoutVars>
      </dgm:prSet>
      <dgm:spPr/>
      <dgm:t>
        <a:bodyPr/>
        <a:lstStyle/>
        <a:p>
          <a:endParaRPr lang="en-US"/>
        </a:p>
      </dgm:t>
    </dgm:pt>
    <dgm:pt modelId="{D133C5B6-D850-41A4-AFFD-897184BE2E93}" type="pres">
      <dgm:prSet presAssocID="{292DF595-F64F-4605-B0CD-BFE534CFCA55}" presName="parentText" presStyleLbl="node1" presStyleIdx="0" presStyleCnt="1" custScaleY="702066" custLinFactY="-34201" custLinFactNeighborX="57" custLinFactNeighborY="-100000">
        <dgm:presLayoutVars>
          <dgm:chMax val="0"/>
          <dgm:bulletEnabled val="1"/>
        </dgm:presLayoutVars>
      </dgm:prSet>
      <dgm:spPr/>
      <dgm:t>
        <a:bodyPr/>
        <a:lstStyle/>
        <a:p>
          <a:endParaRPr lang="en-US"/>
        </a:p>
      </dgm:t>
    </dgm:pt>
  </dgm:ptLst>
  <dgm:cxnLst>
    <dgm:cxn modelId="{865F82B2-6572-4DF1-AD7D-BC9D7A3DFEF7}" type="presOf" srcId="{C84390A0-A9DE-48FC-B476-EF6AEF5814B8}" destId="{645DD486-246C-4AA5-A6E0-7BCD1A75ABE8}" srcOrd="0" destOrd="0" presId="urn:microsoft.com/office/officeart/2005/8/layout/vList2"/>
    <dgm:cxn modelId="{CF3281BC-F563-4CD1-B76C-69856BD145FF}" srcId="{C84390A0-A9DE-48FC-B476-EF6AEF5814B8}" destId="{292DF595-F64F-4605-B0CD-BFE534CFCA55}" srcOrd="0" destOrd="0" parTransId="{EE995B09-39CE-433B-9D70-D46A8CE7DB20}" sibTransId="{DCBFAC0A-9047-4C96-84C0-42E457889F5D}"/>
    <dgm:cxn modelId="{A76CE9BA-FF3D-47F4-B293-AA0489E6F0FA}" type="presOf" srcId="{292DF595-F64F-4605-B0CD-BFE534CFCA55}" destId="{D133C5B6-D850-41A4-AFFD-897184BE2E93}" srcOrd="0" destOrd="0" presId="urn:microsoft.com/office/officeart/2005/8/layout/vList2"/>
    <dgm:cxn modelId="{552139AD-42E3-4736-8504-BAA99E678E16}" type="presParOf" srcId="{645DD486-246C-4AA5-A6E0-7BCD1A75ABE8}" destId="{D133C5B6-D850-41A4-AFFD-897184BE2E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FDC8A09-3B19-4AE7-BE57-990E107450D7}" type="datetimeFigureOut">
              <a:rPr lang="en-US" smtClean="0"/>
              <a:t>4/30/2015</a:t>
            </a:fld>
            <a:endParaRPr lang="en-US"/>
          </a:p>
        </p:txBody>
      </p:sp>
      <p:sp>
        <p:nvSpPr>
          <p:cNvPr id="16" name="Slide Number Placeholder 15"/>
          <p:cNvSpPr>
            <a:spLocks noGrp="1"/>
          </p:cNvSpPr>
          <p:nvPr>
            <p:ph type="sldNum" sz="quarter" idx="11"/>
          </p:nvPr>
        </p:nvSpPr>
        <p:spPr/>
        <p:txBody>
          <a:bodyPr/>
          <a:lstStyle/>
          <a:p>
            <a:fld id="{806FE3D6-C580-4506-8274-D0BBD6710B0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DC8A09-3B19-4AE7-BE57-990E107450D7}"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E3D6-C580-4506-8274-D0BBD6710B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DC8A09-3B19-4AE7-BE57-990E107450D7}"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E3D6-C580-4506-8274-D0BBD6710B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FDC8A09-3B19-4AE7-BE57-990E107450D7}" type="datetimeFigureOut">
              <a:rPr lang="en-US" smtClean="0"/>
              <a:t>4/30/2015</a:t>
            </a:fld>
            <a:endParaRPr lang="en-US"/>
          </a:p>
        </p:txBody>
      </p:sp>
      <p:sp>
        <p:nvSpPr>
          <p:cNvPr id="15" name="Slide Number Placeholder 14"/>
          <p:cNvSpPr>
            <a:spLocks noGrp="1"/>
          </p:cNvSpPr>
          <p:nvPr>
            <p:ph type="sldNum" sz="quarter" idx="15"/>
          </p:nvPr>
        </p:nvSpPr>
        <p:spPr/>
        <p:txBody>
          <a:bodyPr/>
          <a:lstStyle>
            <a:lvl1pPr algn="ctr">
              <a:defRPr/>
            </a:lvl1pPr>
          </a:lstStyle>
          <a:p>
            <a:fld id="{806FE3D6-C580-4506-8274-D0BBD6710B0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DC8A09-3B19-4AE7-BE57-990E107450D7}"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FE3D6-C580-4506-8274-D0BBD6710B03}"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DC8A09-3B19-4AE7-BE57-990E107450D7}"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FE3D6-C580-4506-8274-D0BBD6710B0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06FE3D6-C580-4506-8274-D0BBD6710B0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FDC8A09-3B19-4AE7-BE57-990E107450D7}" type="datetimeFigureOut">
              <a:rPr lang="en-US" smtClean="0"/>
              <a:t>4/30/2015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DC8A09-3B19-4AE7-BE57-990E107450D7}" type="datetimeFigureOut">
              <a:rPr lang="en-US" smtClean="0"/>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FE3D6-C580-4506-8274-D0BBD6710B0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C8A09-3B19-4AE7-BE57-990E107450D7}" type="datetimeFigureOut">
              <a:rPr lang="en-US" smtClean="0"/>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FE3D6-C580-4506-8274-D0BBD6710B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FDC8A09-3B19-4AE7-BE57-990E107450D7}" type="datetimeFigureOut">
              <a:rPr lang="en-US" smtClean="0"/>
              <a:t>4/30/2015</a:t>
            </a:fld>
            <a:endParaRPr lang="en-US"/>
          </a:p>
        </p:txBody>
      </p:sp>
      <p:sp>
        <p:nvSpPr>
          <p:cNvPr id="9" name="Slide Number Placeholder 8"/>
          <p:cNvSpPr>
            <a:spLocks noGrp="1"/>
          </p:cNvSpPr>
          <p:nvPr>
            <p:ph type="sldNum" sz="quarter" idx="15"/>
          </p:nvPr>
        </p:nvSpPr>
        <p:spPr/>
        <p:txBody>
          <a:bodyPr/>
          <a:lstStyle/>
          <a:p>
            <a:fld id="{806FE3D6-C580-4506-8274-D0BBD6710B0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FDC8A09-3B19-4AE7-BE57-990E107450D7}" type="datetimeFigureOut">
              <a:rPr lang="en-US" smtClean="0"/>
              <a:t>4/30/2015</a:t>
            </a:fld>
            <a:endParaRPr lang="en-US"/>
          </a:p>
        </p:txBody>
      </p:sp>
      <p:sp>
        <p:nvSpPr>
          <p:cNvPr id="9" name="Slide Number Placeholder 8"/>
          <p:cNvSpPr>
            <a:spLocks noGrp="1"/>
          </p:cNvSpPr>
          <p:nvPr>
            <p:ph type="sldNum" sz="quarter" idx="11"/>
          </p:nvPr>
        </p:nvSpPr>
        <p:spPr/>
        <p:txBody>
          <a:bodyPr/>
          <a:lstStyle/>
          <a:p>
            <a:fld id="{806FE3D6-C580-4506-8274-D0BBD6710B0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FDC8A09-3B19-4AE7-BE57-990E107450D7}" type="datetimeFigureOut">
              <a:rPr lang="en-US" smtClean="0"/>
              <a:t>4/30/2015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06FE3D6-C580-4506-8274-D0BBD6710B03}"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tretch>
            <a:fillRect/>
          </a:stretch>
        </p:blipFill>
        <p:spPr>
          <a:xfrm>
            <a:off x="0" y="26581"/>
            <a:ext cx="9144000" cy="6804837"/>
          </a:xfrm>
          <a:prstGeom prst="rect">
            <a:avLst/>
          </a:prstGeom>
          <a:effectLst>
            <a:softEdge rad="635000"/>
          </a:effectLst>
        </p:spPr>
      </p:pic>
      <p:sp>
        <p:nvSpPr>
          <p:cNvPr id="3" name="Content Placeholder 2"/>
          <p:cNvSpPr>
            <a:spLocks noGrp="1"/>
          </p:cNvSpPr>
          <p:nvPr>
            <p:ph idx="1"/>
          </p:nvPr>
        </p:nvSpPr>
        <p:spPr>
          <a:xfrm>
            <a:off x="457200" y="2362200"/>
            <a:ext cx="8229600" cy="2743200"/>
          </a:xfrm>
        </p:spPr>
        <p:txBody>
          <a:bodyPr>
            <a:normAutofit/>
          </a:bodyPr>
          <a:lstStyle/>
          <a:p>
            <a:pPr marL="0" indent="0" algn="ctr">
              <a:buNone/>
            </a:pPr>
            <a:r>
              <a:rPr lang="en-US" sz="7200" b="1" i="1" dirty="0">
                <a:ln w="10541" cmpd="sng">
                  <a:solidFill>
                    <a:schemeClr val="accent1">
                      <a:shade val="88000"/>
                      <a:satMod val="110000"/>
                    </a:schemeClr>
                  </a:solidFill>
                  <a:prstDash val="solid"/>
                </a:ln>
                <a:solidFill>
                  <a:schemeClr val="accent1">
                    <a:lumMod val="50000"/>
                  </a:schemeClr>
                </a:solidFill>
              </a:rPr>
              <a:t>Sovereign Immunity</a:t>
            </a:r>
          </a:p>
        </p:txBody>
      </p:sp>
    </p:spTree>
    <p:extLst>
      <p:ext uri="{BB962C8B-B14F-4D97-AF65-F5344CB8AC3E}">
        <p14:creationId xmlns:p14="http://schemas.microsoft.com/office/powerpoint/2010/main" val="28890066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543800" cy="4754563"/>
          </a:xfrm>
        </p:spPr>
        <p:txBody>
          <a:bodyPr>
            <a:normAutofit fontScale="92500"/>
          </a:bodyPr>
          <a:lstStyle/>
          <a:p>
            <a:pPr marL="401638" indent="-401638"/>
            <a:endParaRPr lang="en-US" dirty="0" smtClean="0"/>
          </a:p>
          <a:p>
            <a:pPr marL="401638" indent="-401638"/>
            <a:r>
              <a:rPr lang="en-US" dirty="0"/>
              <a:t>“Likewise, we decline the invitation to apply apparent authority principles to waivers of sovereign immunity in order to ameliorate its effects, recognizing that ‘Indian sovereignty, like that of other sovereigns, is not a discretionary principle subject to the vagaries of the commercial bargaining process or the equities of a given situation.’”  A casino marketing director signed a contract expressly waiving the Nation’s sovereign immunity.  However, tribal law was not followed to give effect to the purported waiver of immunity.</a:t>
            </a:r>
          </a:p>
          <a:p>
            <a:pPr marL="401638" indent="-401638"/>
            <a:endParaRPr lang="en-US" dirty="0"/>
          </a:p>
        </p:txBody>
      </p:sp>
    </p:spTree>
    <p:extLst>
      <p:ext uri="{BB962C8B-B14F-4D97-AF65-F5344CB8AC3E}">
        <p14:creationId xmlns:p14="http://schemas.microsoft.com/office/powerpoint/2010/main" val="36462409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521" b="99479" l="9896" r="89063"/>
                    </a14:imgEffect>
                  </a14:imgLayer>
                </a14:imgProps>
              </a:ext>
              <a:ext uri="{28A0092B-C50C-407E-A947-70E740481C1C}">
                <a14:useLocalDpi xmlns:a14="http://schemas.microsoft.com/office/drawing/2010/main" val="0"/>
              </a:ext>
            </a:extLst>
          </a:blip>
          <a:stretch>
            <a:fillRect/>
          </a:stretch>
        </p:blipFill>
        <p:spPr>
          <a:xfrm rot="20754839">
            <a:off x="1676400" y="1524000"/>
            <a:ext cx="4724400" cy="4724400"/>
          </a:xfrm>
          <a:prstGeom prst="rect">
            <a:avLst/>
          </a:prstGeom>
        </p:spPr>
      </p:pic>
      <p:sp>
        <p:nvSpPr>
          <p:cNvPr id="3" name="Content Placeholder 2"/>
          <p:cNvSpPr>
            <a:spLocks noGrp="1"/>
          </p:cNvSpPr>
          <p:nvPr>
            <p:ph idx="1"/>
          </p:nvPr>
        </p:nvSpPr>
        <p:spPr>
          <a:xfrm>
            <a:off x="609600" y="1905000"/>
            <a:ext cx="8229600" cy="4572000"/>
          </a:xfrm>
        </p:spPr>
        <p:txBody>
          <a:bodyPr/>
          <a:lstStyle/>
          <a:p>
            <a:pPr marL="401638" indent="-401638"/>
            <a:r>
              <a:rPr lang="en-US" dirty="0"/>
              <a:t>“The Yavapai-­‐Apache Tribe hereby declares that, in exercising self-­‐determination and its sovereign powers to the fullest extent, the Tribe is immune from suit except to the extent that the Tribal Council expressly waives sovereign immunity, or as provided by this constitution.”  Article XIII, Constitution of the Yavapai-­‐Apache Nation.</a:t>
            </a:r>
          </a:p>
        </p:txBody>
      </p:sp>
    </p:spTree>
    <p:extLst>
      <p:ext uri="{BB962C8B-B14F-4D97-AF65-F5344CB8AC3E}">
        <p14:creationId xmlns:p14="http://schemas.microsoft.com/office/powerpoint/2010/main" val="30664744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2971800"/>
          </a:xfrm>
        </p:spPr>
        <p:txBody>
          <a:bodyPr>
            <a:normAutofit/>
          </a:bodyPr>
          <a:lstStyle/>
          <a:p>
            <a:r>
              <a:rPr lang="en-US" dirty="0"/>
              <a:t>In C &amp; L Enterprises, the U.S. Supreme Court held that by entering into a standard form contract copyrighted by the American Institute of Architects that included a clear arbitration provision, the tribe waived its immunity from suit.</a:t>
            </a:r>
          </a:p>
        </p:txBody>
      </p:sp>
      <p:sp>
        <p:nvSpPr>
          <p:cNvPr id="2" name="Title 1"/>
          <p:cNvSpPr>
            <a:spLocks noGrp="1"/>
          </p:cNvSpPr>
          <p:nvPr>
            <p:ph type="title"/>
          </p:nvPr>
        </p:nvSpPr>
        <p:spPr>
          <a:xfrm>
            <a:off x="457200" y="1143000"/>
            <a:ext cx="8229600" cy="1447800"/>
          </a:xfrm>
        </p:spPr>
        <p:txBody>
          <a:bodyPr>
            <a:normAutofit fontScale="90000"/>
          </a:bodyPr>
          <a:lstStyle/>
          <a:p>
            <a:pPr algn="ctr"/>
            <a:r>
              <a:rPr lang="en-US" b="1" dirty="0">
                <a:effectLst/>
              </a:rPr>
              <a:t>The Waiver of Sovereign </a:t>
            </a:r>
            <a:r>
              <a:rPr lang="en-US" b="1" dirty="0" smtClean="0">
                <a:effectLst/>
              </a:rPr>
              <a:t>Immunity </a:t>
            </a:r>
            <a:r>
              <a:rPr lang="en-US" b="1" dirty="0">
                <a:effectLst/>
              </a:rPr>
              <a:t>in Arbitration Clauses</a:t>
            </a:r>
            <a:r>
              <a:rPr lang="en-US" dirty="0">
                <a:effectLst/>
              </a:rPr>
              <a:t/>
            </a:r>
            <a:br>
              <a:rPr lang="en-US" dirty="0">
                <a:effectLst/>
              </a:rPr>
            </a:br>
            <a:endParaRPr lang="en-US" dirty="0"/>
          </a:p>
        </p:txBody>
      </p:sp>
    </p:spTree>
    <p:extLst>
      <p:ext uri="{BB962C8B-B14F-4D97-AF65-F5344CB8AC3E}">
        <p14:creationId xmlns:p14="http://schemas.microsoft.com/office/powerpoint/2010/main" val="198811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5146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a:lstStyle/>
          <a:p>
            <a:r>
              <a:rPr lang="en-US" dirty="0" smtClean="0"/>
              <a:t>Waiver of Sovereign Immunity in Web Based Agreements</a:t>
            </a:r>
            <a:endParaRPr lang="en-US" dirty="0"/>
          </a:p>
        </p:txBody>
      </p:sp>
    </p:spTree>
    <p:extLst>
      <p:ext uri="{BB962C8B-B14F-4D97-AF65-F5344CB8AC3E}">
        <p14:creationId xmlns:p14="http://schemas.microsoft.com/office/powerpoint/2010/main" val="1746602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248400"/>
          </a:xfrm>
        </p:spPr>
        <p:txBody>
          <a:bodyPr>
            <a:noAutofit/>
          </a:bodyPr>
          <a:lstStyle/>
          <a:p>
            <a:r>
              <a:rPr lang="en-US" sz="2400" dirty="0">
                <a:solidFill>
                  <a:schemeClr val="tx1"/>
                </a:solidFill>
                <a:effectLst/>
              </a:rPr>
              <a:t>Many vendor services require consent to online terms and conditions or “web-­‐based agreements”.  Web-­‐based agreements typically include unfavorable choice of law provisions.  Many include an arbitration provision, which the U.S. Supreme Court has held to be an express waiver of tribal sovereign immunity. </a:t>
            </a:r>
            <a:r>
              <a:rPr lang="en-US" sz="2400" dirty="0" smtClean="0">
                <a:solidFill>
                  <a:schemeClr val="tx1"/>
                </a:solidFill>
                <a:effectLst/>
              </a:rPr>
              <a:t/>
            </a:r>
            <a:br>
              <a:rPr lang="en-US" sz="2400" dirty="0" smtClean="0">
                <a:solidFill>
                  <a:schemeClr val="tx1"/>
                </a:solidFill>
                <a:effectLst/>
              </a:rPr>
            </a:br>
            <a:r>
              <a:rPr lang="en-US" sz="2400" dirty="0" smtClean="0">
                <a:effectLst/>
              </a:rPr>
              <a:t/>
            </a:r>
            <a:br>
              <a:rPr lang="en-US" sz="2400" dirty="0" smtClean="0">
                <a:effectLst/>
              </a:rPr>
            </a:br>
            <a:r>
              <a:rPr lang="en-US" sz="2400" dirty="0">
                <a:effectLst/>
              </a:rPr>
              <a:t/>
            </a:r>
            <a:br>
              <a:rPr lang="en-US" sz="2400" dirty="0">
                <a:effectLst/>
              </a:rPr>
            </a:br>
            <a:r>
              <a:rPr lang="en-US" sz="2400" dirty="0" smtClean="0">
                <a:solidFill>
                  <a:schemeClr val="accent1">
                    <a:lumMod val="50000"/>
                  </a:schemeClr>
                </a:solidFill>
                <a:effectLst/>
              </a:rPr>
              <a:t>In </a:t>
            </a:r>
            <a:r>
              <a:rPr lang="en-US" sz="2400" dirty="0">
                <a:solidFill>
                  <a:schemeClr val="accent1">
                    <a:lumMod val="50000"/>
                  </a:schemeClr>
                </a:solidFill>
                <a:effectLst/>
              </a:rPr>
              <a:t>finding that the tribe clearly waived its immunity from suit by entering into the standard form American Institute of Architects contract with the arbitration provision, the Court in C &amp; L Enterprises specifically found that the contract was not an adhesion contract and noted that the tribe proposed and prepared the contract. </a:t>
            </a:r>
            <a:r>
              <a:rPr lang="en-US" sz="2400" dirty="0" smtClean="0">
                <a:solidFill>
                  <a:schemeClr val="accent1">
                    <a:lumMod val="50000"/>
                  </a:schemeClr>
                </a:solidFill>
                <a:effectLst/>
              </a:rPr>
              <a:t/>
            </a:r>
            <a:br>
              <a:rPr lang="en-US" sz="2400" dirty="0" smtClean="0">
                <a:solidFill>
                  <a:schemeClr val="accent1">
                    <a:lumMod val="50000"/>
                  </a:schemeClr>
                </a:solidFill>
                <a:effectLst/>
              </a:rPr>
            </a:br>
            <a:endParaRPr lang="en-US" sz="2400" dirty="0">
              <a:solidFill>
                <a:schemeClr val="accent1">
                  <a:lumMod val="50000"/>
                </a:schemeClr>
              </a:solidFill>
              <a:effectLst/>
            </a:endParaRPr>
          </a:p>
        </p:txBody>
      </p:sp>
    </p:spTree>
    <p:extLst>
      <p:ext uri="{BB962C8B-B14F-4D97-AF65-F5344CB8AC3E}">
        <p14:creationId xmlns:p14="http://schemas.microsoft.com/office/powerpoint/2010/main" val="1283868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248400"/>
          </a:xfrm>
        </p:spPr>
        <p:txBody>
          <a:bodyPr>
            <a:noAutofit/>
          </a:bodyPr>
          <a:lstStyle/>
          <a:p>
            <a:r>
              <a:rPr lang="en-US" sz="2400" dirty="0">
                <a:solidFill>
                  <a:schemeClr val="tx2">
                    <a:lumMod val="75000"/>
                  </a:schemeClr>
                </a:solidFill>
                <a:effectLst/>
              </a:rPr>
              <a:t>Web-­‐based agreements are adhesion contracts and the tribe that clicks yes on the terms and conditions box has not prepared the contract.  The holding in C &amp; L Enterprises arguably does not apply in a dispute over whether a tribe has entered into a web-­‐based agreement that includes a typical arbitration clause</a:t>
            </a:r>
            <a:r>
              <a:rPr lang="en-US" sz="2400" dirty="0">
                <a:effectLst/>
              </a:rPr>
              <a:t>. </a:t>
            </a:r>
            <a:br>
              <a:rPr lang="en-US" sz="2400" dirty="0">
                <a:effectLst/>
              </a:rPr>
            </a:br>
            <a:r>
              <a:rPr lang="en-US" sz="2400" dirty="0">
                <a:effectLst/>
              </a:rPr>
              <a:t/>
            </a:r>
            <a:br>
              <a:rPr lang="en-US" sz="2400" dirty="0">
                <a:effectLst/>
              </a:rPr>
            </a:br>
            <a:r>
              <a:rPr lang="en-US" sz="2400" dirty="0" smtClean="0">
                <a:effectLst/>
              </a:rPr>
              <a:t/>
            </a:r>
            <a:br>
              <a:rPr lang="en-US" sz="2400" dirty="0" smtClean="0">
                <a:effectLst/>
              </a:rPr>
            </a:br>
            <a:r>
              <a:rPr lang="en-US" sz="2400" i="1" dirty="0" smtClean="0">
                <a:solidFill>
                  <a:schemeClr val="accent1">
                    <a:lumMod val="75000"/>
                  </a:schemeClr>
                </a:solidFill>
                <a:effectLst/>
              </a:rPr>
              <a:t>Also </a:t>
            </a:r>
            <a:r>
              <a:rPr lang="en-US" sz="2400" i="1" dirty="0">
                <a:solidFill>
                  <a:schemeClr val="accent1">
                    <a:lumMod val="75000"/>
                  </a:schemeClr>
                </a:solidFill>
                <a:effectLst/>
              </a:rPr>
              <a:t>refer back to the issue of whether a putative waiver is given effect by complying with tribal law. </a:t>
            </a:r>
            <a:br>
              <a:rPr lang="en-US" sz="2400" i="1" dirty="0">
                <a:solidFill>
                  <a:schemeClr val="accent1">
                    <a:lumMod val="75000"/>
                  </a:schemeClr>
                </a:solidFill>
                <a:effectLst/>
              </a:rPr>
            </a:br>
            <a:r>
              <a:rPr lang="en-US" sz="2400" dirty="0">
                <a:effectLst/>
              </a:rPr>
              <a:t/>
            </a:r>
            <a:br>
              <a:rPr lang="en-US" sz="2400" dirty="0">
                <a:effectLst/>
              </a:rPr>
            </a:br>
            <a:r>
              <a:rPr lang="en-US" sz="2400" dirty="0" smtClean="0">
                <a:effectLst/>
              </a:rPr>
              <a:t/>
            </a:r>
            <a:br>
              <a:rPr lang="en-US" sz="2400" dirty="0" smtClean="0">
                <a:effectLst/>
              </a:rPr>
            </a:br>
            <a:r>
              <a:rPr lang="en-US" sz="2400" dirty="0">
                <a:effectLst/>
              </a:rPr>
              <a:t/>
            </a:r>
            <a:br>
              <a:rPr lang="en-US" sz="2400" dirty="0">
                <a:effectLst/>
              </a:rPr>
            </a:br>
            <a:r>
              <a:rPr lang="en-US" sz="2400" dirty="0" smtClean="0">
                <a:effectLst/>
              </a:rPr>
              <a:t/>
            </a:r>
            <a:br>
              <a:rPr lang="en-US" sz="2400" dirty="0" smtClean="0">
                <a:effectLst/>
              </a:rPr>
            </a:br>
            <a:endParaRPr lang="en-US" sz="2400" dirty="0">
              <a:effectLst/>
            </a:endParaRPr>
          </a:p>
        </p:txBody>
      </p:sp>
    </p:spTree>
    <p:extLst>
      <p:ext uri="{BB962C8B-B14F-4D97-AF65-F5344CB8AC3E}">
        <p14:creationId xmlns:p14="http://schemas.microsoft.com/office/powerpoint/2010/main" val="2643673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219200"/>
          </a:xfrm>
        </p:spPr>
        <p:txBody>
          <a:bodyPr>
            <a:normAutofit lnSpcReduction="10000"/>
          </a:bodyPr>
          <a:lstStyle/>
          <a:p>
            <a:pPr marL="0" indent="0">
              <a:buNone/>
            </a:pPr>
            <a:r>
              <a:rPr lang="en-US" dirty="0"/>
              <a:t>Whether an entity is entitled to sovereign immunity as an “arm of the tribe”, requires examination of several </a:t>
            </a:r>
            <a:r>
              <a:rPr lang="en-US" dirty="0" smtClean="0"/>
              <a:t>factors, including:</a:t>
            </a:r>
          </a:p>
        </p:txBody>
      </p:sp>
      <p:sp>
        <p:nvSpPr>
          <p:cNvPr id="3" name="Title 2"/>
          <p:cNvSpPr>
            <a:spLocks noGrp="1"/>
          </p:cNvSpPr>
          <p:nvPr>
            <p:ph type="title"/>
          </p:nvPr>
        </p:nvSpPr>
        <p:spPr>
          <a:xfrm>
            <a:off x="449118" y="304800"/>
            <a:ext cx="8229600" cy="1219200"/>
          </a:xfrm>
        </p:spPr>
        <p:txBody>
          <a:bodyPr>
            <a:normAutofit fontScale="90000"/>
          </a:bodyPr>
          <a:lstStyle/>
          <a:p>
            <a:pPr algn="ctr"/>
            <a:r>
              <a:rPr lang="en-US" b="1" dirty="0">
                <a:effectLst/>
              </a:rPr>
              <a:t>Sovereign Immunity Waivers of the Tribal Sub Entity </a:t>
            </a:r>
            <a:endParaRPr lang="en-US" dirty="0">
              <a:effectLst/>
            </a:endParaRPr>
          </a:p>
        </p:txBody>
      </p:sp>
      <p:sp>
        <p:nvSpPr>
          <p:cNvPr id="5" name="TextBox 4"/>
          <p:cNvSpPr txBox="1"/>
          <p:nvPr/>
        </p:nvSpPr>
        <p:spPr>
          <a:xfrm>
            <a:off x="685800" y="2667000"/>
            <a:ext cx="7086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method of creation of the economic entity</a:t>
            </a:r>
          </a:p>
          <a:p>
            <a:endParaRPr lang="en-US" dirty="0"/>
          </a:p>
        </p:txBody>
      </p:sp>
      <p:sp>
        <p:nvSpPr>
          <p:cNvPr id="6" name="TextBox 5"/>
          <p:cNvSpPr txBox="1"/>
          <p:nvPr/>
        </p:nvSpPr>
        <p:spPr>
          <a:xfrm>
            <a:off x="685800" y="3048000"/>
            <a:ext cx="7086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Its purpose</a:t>
            </a:r>
          </a:p>
          <a:p>
            <a:endParaRPr lang="en-US" dirty="0"/>
          </a:p>
        </p:txBody>
      </p:sp>
      <p:sp>
        <p:nvSpPr>
          <p:cNvPr id="7" name="TextBox 6"/>
          <p:cNvSpPr txBox="1"/>
          <p:nvPr/>
        </p:nvSpPr>
        <p:spPr>
          <a:xfrm>
            <a:off x="685800" y="3429000"/>
            <a:ext cx="7086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Its structure, ownership, and management, including the amount of control the tribe has over the entity</a:t>
            </a:r>
          </a:p>
          <a:p>
            <a:endParaRPr lang="en-US" dirty="0"/>
          </a:p>
        </p:txBody>
      </p:sp>
      <p:sp>
        <p:nvSpPr>
          <p:cNvPr id="8" name="TextBox 7"/>
          <p:cNvSpPr txBox="1"/>
          <p:nvPr/>
        </p:nvSpPr>
        <p:spPr>
          <a:xfrm>
            <a:off x="685800" y="4114800"/>
            <a:ext cx="7086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tribe’s intent with respect to the sharing of its sovereign immunity</a:t>
            </a:r>
          </a:p>
        </p:txBody>
      </p:sp>
      <p:sp>
        <p:nvSpPr>
          <p:cNvPr id="9" name="TextBox 8"/>
          <p:cNvSpPr txBox="1"/>
          <p:nvPr/>
        </p:nvSpPr>
        <p:spPr>
          <a:xfrm>
            <a:off x="685800" y="4797862"/>
            <a:ext cx="7086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financial relationship between the tribe and the entity</a:t>
            </a:r>
          </a:p>
          <a:p>
            <a:endParaRPr lang="en-US" dirty="0"/>
          </a:p>
        </p:txBody>
      </p:sp>
      <p:sp>
        <p:nvSpPr>
          <p:cNvPr id="10" name="TextBox 9"/>
          <p:cNvSpPr txBox="1"/>
          <p:nvPr/>
        </p:nvSpPr>
        <p:spPr>
          <a:xfrm>
            <a:off x="685800" y="5486400"/>
            <a:ext cx="7086600" cy="923330"/>
          </a:xfrm>
          <a:prstGeom prst="rect">
            <a:avLst/>
          </a:prstGeom>
          <a:noFill/>
        </p:spPr>
        <p:txBody>
          <a:bodyPr wrap="square" rtlCol="0">
            <a:spAutoFit/>
          </a:bodyPr>
          <a:lstStyle/>
          <a:p>
            <a:r>
              <a:rPr lang="en-US" dirty="0"/>
              <a:t>Breakthrough Mgmt. Group, Inc. v. Chukchansi Gold Casino and Resort, 629 F.3d 1173 (10th Cir. 2010).  </a:t>
            </a:r>
          </a:p>
          <a:p>
            <a:r>
              <a:rPr lang="en-US" dirty="0" smtClean="0"/>
              <a:t>	</a:t>
            </a:r>
            <a:r>
              <a:rPr lang="en-US" i="1" dirty="0" smtClean="0"/>
              <a:t>See </a:t>
            </a:r>
            <a:r>
              <a:rPr lang="en-US" i="1" dirty="0"/>
              <a:t>also, Matter of Ransom, 658 N.E.2d 989 </a:t>
            </a:r>
          </a:p>
        </p:txBody>
      </p:sp>
    </p:spTree>
    <p:extLst>
      <p:ext uri="{BB962C8B-B14F-4D97-AF65-F5344CB8AC3E}">
        <p14:creationId xmlns:p14="http://schemas.microsoft.com/office/powerpoint/2010/main" val="17300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5100" y="88323"/>
            <a:ext cx="8813800" cy="6616700"/>
          </a:xfrm>
          <a:prstGeom prst="rect">
            <a:avLst/>
          </a:prstGeom>
        </p:spPr>
      </p:pic>
      <p:sp>
        <p:nvSpPr>
          <p:cNvPr id="3" name="Content Placeholder 2"/>
          <p:cNvSpPr>
            <a:spLocks noGrp="1"/>
          </p:cNvSpPr>
          <p:nvPr>
            <p:ph idx="1"/>
          </p:nvPr>
        </p:nvSpPr>
        <p:spPr>
          <a:xfrm>
            <a:off x="838200" y="1066800"/>
            <a:ext cx="8001000" cy="2209800"/>
          </a:xfrm>
        </p:spPr>
        <p:txBody>
          <a:bodyPr>
            <a:normAutofit/>
          </a:bodyPr>
          <a:lstStyle/>
          <a:p>
            <a:pPr marL="234950" indent="0">
              <a:buNone/>
            </a:pPr>
            <a:r>
              <a:rPr lang="en-US" sz="2800" dirty="0"/>
              <a:t>In short, protection of a tribal treasury against liability in a corporate charter is strong evidence against the retention of sovereign immunity by the corporation. </a:t>
            </a:r>
          </a:p>
          <a:p>
            <a:pPr marL="234950" indent="0">
              <a:buNone/>
            </a:pPr>
            <a:endParaRPr lang="en-US" dirty="0" smtClean="0"/>
          </a:p>
        </p:txBody>
      </p:sp>
      <p:sp>
        <p:nvSpPr>
          <p:cNvPr id="2" name="TextBox 1"/>
          <p:cNvSpPr txBox="1"/>
          <p:nvPr/>
        </p:nvSpPr>
        <p:spPr>
          <a:xfrm>
            <a:off x="1066800" y="4992255"/>
            <a:ext cx="7315200" cy="1231106"/>
          </a:xfrm>
          <a:prstGeom prst="rect">
            <a:avLst/>
          </a:prstGeom>
          <a:noFill/>
        </p:spPr>
        <p:txBody>
          <a:bodyPr wrap="square" rtlCol="0">
            <a:spAutoFit/>
          </a:bodyPr>
          <a:lstStyle/>
          <a:p>
            <a:pPr algn="ctr"/>
            <a:r>
              <a:rPr lang="en-US" sz="2800" dirty="0"/>
              <a:t>Sue/</a:t>
            </a:r>
            <a:r>
              <a:rPr lang="en-US" sz="2800" dirty="0" err="1"/>
              <a:t>Perior</a:t>
            </a:r>
            <a:r>
              <a:rPr lang="en-US" sz="2800" dirty="0"/>
              <a:t> Concrete &amp; Paving, Inc. v. Lewiston Golf Course Corporation, </a:t>
            </a:r>
            <a:r>
              <a:rPr lang="en-US" sz="2800" dirty="0" smtClean="0"/>
              <a:t>2014 </a:t>
            </a:r>
            <a:r>
              <a:rPr lang="en-US" sz="2800" dirty="0"/>
              <a:t>WL  6633546</a:t>
            </a:r>
          </a:p>
          <a:p>
            <a:endParaRPr lang="en-US" dirty="0"/>
          </a:p>
        </p:txBody>
      </p:sp>
    </p:spTree>
    <p:extLst>
      <p:ext uri="{BB962C8B-B14F-4D97-AF65-F5344CB8AC3E}">
        <p14:creationId xmlns:p14="http://schemas.microsoft.com/office/powerpoint/2010/main" val="40436592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12000"/>
                <a:satMod val="240000"/>
              </a:schemeClr>
              <a:schemeClr val="bg2">
                <a:tint val="65000"/>
              </a:schemeClr>
            </a:duotone>
            <a:extLst>
              <a:ext uri="{BEBA8EAE-BF5A-486C-A8C5-ECC9F3942E4B}">
                <a14:imgProps xmlns:a14="http://schemas.microsoft.com/office/drawing/2010/main">
                  <a14:imgLayer r:embed="rId3">
                    <a14:imgEffect>
                      <a14:artisticChalkSketch/>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8348" y="152400"/>
            <a:ext cx="7772400" cy="1470025"/>
          </a:xfrm>
        </p:spPr>
        <p:txBody>
          <a:bodyPr/>
          <a:lstStyle/>
          <a:p>
            <a:r>
              <a:rPr lang="en-US" b="1" i="1" dirty="0">
                <a:solidFill>
                  <a:schemeClr val="tx2">
                    <a:lumMod val="50000"/>
                  </a:schemeClr>
                </a:solidFill>
              </a:rPr>
              <a:t>Tribal Sovereign Immunity</a:t>
            </a:r>
            <a:endParaRPr lang="en-US" b="1" dirty="0">
              <a:effectLst>
                <a:outerShdw blurRad="38100" dist="38100" dir="2700000" algn="tl">
                  <a:srgbClr val="000000">
                    <a:alpha val="43137"/>
                  </a:srgbClr>
                </a:outerShdw>
              </a:effectLst>
            </a:endParaRPr>
          </a:p>
        </p:txBody>
      </p:sp>
      <p:sp>
        <p:nvSpPr>
          <p:cNvPr id="4" name="Title 1"/>
          <p:cNvSpPr txBox="1">
            <a:spLocks/>
          </p:cNvSpPr>
          <p:nvPr/>
        </p:nvSpPr>
        <p:spPr>
          <a:xfrm>
            <a:off x="830897" y="1905000"/>
            <a:ext cx="7627303" cy="3886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	</a:t>
            </a:r>
            <a:endParaRPr lang="en-US" sz="3200" u="sng" dirty="0" smtClean="0"/>
          </a:p>
        </p:txBody>
      </p:sp>
      <p:sp>
        <p:nvSpPr>
          <p:cNvPr id="3" name="Rectangle 2"/>
          <p:cNvSpPr/>
          <p:nvPr/>
        </p:nvSpPr>
        <p:spPr>
          <a:xfrm>
            <a:off x="938151" y="1925782"/>
            <a:ext cx="7543800" cy="4524315"/>
          </a:xfrm>
          <a:prstGeom prst="rect">
            <a:avLst/>
          </a:prstGeom>
        </p:spPr>
        <p:txBody>
          <a:bodyPr wrap="square">
            <a:spAutoFit/>
          </a:bodyPr>
          <a:lstStyle/>
          <a:p>
            <a:r>
              <a:rPr lang="en-US" sz="3200" dirty="0"/>
              <a:t>Suits against Indian tribes are barred by sovereign immunity absent a clear waiver by the tribe </a:t>
            </a:r>
            <a:r>
              <a:rPr lang="en-US" sz="3200" dirty="0" smtClean="0"/>
              <a:t>or congressional </a:t>
            </a:r>
            <a:r>
              <a:rPr lang="en-US" sz="3200" dirty="0"/>
              <a:t>abrogation.</a:t>
            </a:r>
          </a:p>
          <a:p>
            <a:endParaRPr lang="en-US" sz="3200" dirty="0"/>
          </a:p>
          <a:p>
            <a:pPr algn="ctr"/>
            <a:r>
              <a:rPr lang="en-US" sz="3200" dirty="0"/>
              <a:t>A waiver cannot be implied but must be unequivocally </a:t>
            </a:r>
            <a:r>
              <a:rPr lang="en-US" sz="3200" dirty="0" smtClean="0"/>
              <a:t>expressed</a:t>
            </a:r>
          </a:p>
          <a:p>
            <a:pPr algn="ctr"/>
            <a:endParaRPr lang="en-US" sz="3200" dirty="0"/>
          </a:p>
          <a:p>
            <a:pPr marL="457200" indent="-457200">
              <a:buFont typeface="Wingdings" pitchFamily="2" charset="2"/>
              <a:buChar char="Ø"/>
            </a:pPr>
            <a:r>
              <a:rPr lang="en-US" sz="1600" dirty="0"/>
              <a:t>Santa Clara Pueblo v Martinez, 436 U.S. 49 (1978)</a:t>
            </a:r>
          </a:p>
          <a:p>
            <a:endParaRPr lang="en-US" sz="1600" dirty="0"/>
          </a:p>
          <a:p>
            <a:pPr marL="457200" indent="-457200">
              <a:buFont typeface="Wingdings" pitchFamily="2" charset="2"/>
              <a:buChar char="Ø"/>
            </a:pPr>
            <a:r>
              <a:rPr lang="en-US" sz="1600" dirty="0" smtClean="0"/>
              <a:t>Oklahoma </a:t>
            </a:r>
            <a:r>
              <a:rPr lang="en-US" sz="1600" dirty="0"/>
              <a:t>Tax Commission v Citizen Band of the Potawatomi Indian Tribe of Oklahoma, 498 U.S. 505 (1991)</a:t>
            </a:r>
          </a:p>
        </p:txBody>
      </p:sp>
    </p:spTree>
    <p:extLst>
      <p:ext uri="{BB962C8B-B14F-4D97-AF65-F5344CB8AC3E}">
        <p14:creationId xmlns:p14="http://schemas.microsoft.com/office/powerpoint/2010/main" val="36213407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14667" b="88000" l="6887" r="96557"/>
                    </a14:imgEffect>
                    <a14:imgEffect>
                      <a14:sharpenSoften amount="-13000"/>
                    </a14:imgEffect>
                    <a14:imgEffect>
                      <a14:brightnessContrast bright="17000" contrast="-52000"/>
                    </a14:imgEffect>
                  </a14:imgLayer>
                </a14:imgProps>
              </a:ext>
              <a:ext uri="{28A0092B-C50C-407E-A947-70E740481C1C}">
                <a14:useLocalDpi xmlns:a14="http://schemas.microsoft.com/office/drawing/2010/main" val="0"/>
              </a:ext>
            </a:extLst>
          </a:blip>
          <a:stretch>
            <a:fillRect/>
          </a:stretch>
        </p:blipFill>
        <p:spPr>
          <a:xfrm rot="2010769">
            <a:off x="802106" y="1864630"/>
            <a:ext cx="7073830" cy="3044690"/>
          </a:xfrm>
          <a:prstGeom prst="rect">
            <a:avLst/>
          </a:prstGeom>
        </p:spPr>
      </p:pic>
      <p:sp>
        <p:nvSpPr>
          <p:cNvPr id="3" name="Content Placeholder 2"/>
          <p:cNvSpPr>
            <a:spLocks noGrp="1"/>
          </p:cNvSpPr>
          <p:nvPr>
            <p:ph idx="1"/>
          </p:nvPr>
        </p:nvSpPr>
        <p:spPr>
          <a:xfrm>
            <a:off x="540316" y="457200"/>
            <a:ext cx="8229600" cy="5486400"/>
          </a:xfrm>
        </p:spPr>
        <p:txBody>
          <a:bodyPr>
            <a:normAutofit/>
          </a:bodyPr>
          <a:lstStyle/>
          <a:p>
            <a:pPr marL="0" indent="0" algn="ctr">
              <a:buNone/>
            </a:pPr>
            <a:endParaRPr lang="en-US" sz="3500" dirty="0" smtClean="0"/>
          </a:p>
          <a:p>
            <a:pPr marL="0" indent="0" algn="ctr">
              <a:buNone/>
            </a:pPr>
            <a:r>
              <a:rPr lang="en-US" sz="2800" dirty="0" smtClean="0"/>
              <a:t>Tribes </a:t>
            </a:r>
            <a:r>
              <a:rPr lang="en-US" sz="2800" dirty="0"/>
              <a:t>enjoy immunity from suits on contracts, whether those contracts involve governmental or commercial activities and whether they were made on or off a reservation</a:t>
            </a:r>
          </a:p>
          <a:p>
            <a:pPr marL="461963" lvl="2" indent="0">
              <a:buNone/>
            </a:pPr>
            <a:r>
              <a:rPr lang="en-US" sz="1600" dirty="0" smtClean="0"/>
              <a:t>Kiowa </a:t>
            </a:r>
            <a:r>
              <a:rPr lang="en-US" sz="1600" dirty="0"/>
              <a:t>Tribe of Oklahoma v Manufacturing Technologies, Inc., 523 U.S. 751 (1998</a:t>
            </a:r>
            <a:r>
              <a:rPr lang="en-US" sz="1600" dirty="0" smtClean="0"/>
              <a:t>)</a:t>
            </a:r>
          </a:p>
          <a:p>
            <a:pPr marL="461963" lvl="2" indent="0">
              <a:buNone/>
            </a:pPr>
            <a:endParaRPr lang="en-US" sz="1600" dirty="0" smtClean="0"/>
          </a:p>
          <a:p>
            <a:pPr marL="461963" lvl="2" indent="0">
              <a:buNone/>
            </a:pPr>
            <a:endParaRPr lang="en-US" sz="1600" dirty="0"/>
          </a:p>
          <a:p>
            <a:pPr marL="0" indent="0">
              <a:buNone/>
            </a:pPr>
            <a:r>
              <a:rPr lang="en-US" sz="2400" dirty="0"/>
              <a:t>The U.S. Supreme Court recently refused to overturn Kiowa, upholding its position that tribes enjoy immunity from suit even if the tribe’s activities are off reservation commercial activity</a:t>
            </a:r>
          </a:p>
          <a:p>
            <a:pPr marL="1308100" lvl="2" indent="0">
              <a:buNone/>
            </a:pPr>
            <a:r>
              <a:rPr lang="en-US" sz="1600" dirty="0" smtClean="0"/>
              <a:t>Michigan </a:t>
            </a:r>
            <a:r>
              <a:rPr lang="en-US" sz="1600" dirty="0"/>
              <a:t>v Bay Mills Indian Community, 134 </a:t>
            </a:r>
            <a:r>
              <a:rPr lang="en-US" sz="1600" dirty="0" err="1"/>
              <a:t>S.Ct</a:t>
            </a:r>
            <a:r>
              <a:rPr lang="en-US" sz="1600" dirty="0"/>
              <a:t>. 2024 (2014)</a:t>
            </a:r>
          </a:p>
          <a:p>
            <a:pPr marL="461963" lvl="2" indent="0">
              <a:buNone/>
            </a:pPr>
            <a:endParaRPr lang="en-US" sz="1600" dirty="0"/>
          </a:p>
          <a:p>
            <a:pPr marL="457200" indent="-457200">
              <a:buFont typeface="Wingdings" pitchFamily="2" charset="2"/>
              <a:buChar char="Ø"/>
            </a:pPr>
            <a:endParaRPr lang="en-US" dirty="0"/>
          </a:p>
        </p:txBody>
      </p:sp>
    </p:spTree>
    <p:extLst>
      <p:ext uri="{BB962C8B-B14F-4D97-AF65-F5344CB8AC3E}">
        <p14:creationId xmlns:p14="http://schemas.microsoft.com/office/powerpoint/2010/main" val="39330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72000"/>
          </a:xfrm>
        </p:spPr>
        <p:txBody>
          <a:bodyPr/>
          <a:lstStyle/>
          <a:p>
            <a:pPr marL="461963" indent="-461963">
              <a:buFont typeface="Wingdings" pitchFamily="2" charset="2"/>
              <a:buChar char="v"/>
            </a:pPr>
            <a:r>
              <a:rPr lang="en-US" sz="2800" dirty="0"/>
              <a:t>In C &amp; L Enterprises, Inc. v. Citizen Band of Potawatomi Indian Tribe of Oklahoma, 532 U.S. 411 (2001), the U.S. Supreme Court clarified that Congressional waivers of tribal immunity must be “unequivocally expressed”, while a tribe’s waiver of its immunity need only be “clear”.</a:t>
            </a:r>
          </a:p>
        </p:txBody>
      </p:sp>
    </p:spTree>
    <p:extLst>
      <p:ext uri="{BB962C8B-B14F-4D97-AF65-F5344CB8AC3E}">
        <p14:creationId xmlns:p14="http://schemas.microsoft.com/office/powerpoint/2010/main" val="4079567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endParaRPr lang="en-US" dirty="0" smtClean="0"/>
          </a:p>
          <a:p>
            <a:r>
              <a:rPr lang="en-US" dirty="0" smtClean="0"/>
              <a:t>In </a:t>
            </a:r>
            <a:r>
              <a:rPr lang="en-US" dirty="0"/>
              <a:t>Michigan v Bay Mills,  the U.S. Supreme Court stated (5-4), “it is fundamentally Congress’s job, not ours, to determine whether or how to limit tribal immunity.  The special brand of sovereignty the tribes retain-­‐both its nature and its extent-­‐rests in the hands of Congress.”</a:t>
            </a:r>
          </a:p>
          <a:p>
            <a:pPr marL="0" indent="0">
              <a:buNone/>
            </a:pPr>
            <a:endParaRPr lang="en-US" dirty="0" smtClean="0"/>
          </a:p>
        </p:txBody>
      </p:sp>
      <p:sp>
        <p:nvSpPr>
          <p:cNvPr id="2" name="Title 1"/>
          <p:cNvSpPr>
            <a:spLocks noGrp="1"/>
          </p:cNvSpPr>
          <p:nvPr>
            <p:ph type="title"/>
          </p:nvPr>
        </p:nvSpPr>
        <p:spPr>
          <a:xfrm>
            <a:off x="457200" y="533400"/>
            <a:ext cx="8229600" cy="1219200"/>
          </a:xfrm>
          <a:solidFill>
            <a:schemeClr val="accent1">
              <a:lumMod val="50000"/>
            </a:schemeClr>
          </a:solidFill>
        </p:spPr>
        <p:txBody>
          <a:bodyPr>
            <a:normAutofit fontScale="90000"/>
          </a:bodyPr>
          <a:lstStyle/>
          <a:p>
            <a:pPr algn="ctr"/>
            <a:r>
              <a:rPr lang="en-US" i="1" dirty="0" smtClean="0">
                <a:latin typeface="Comic Sans MS" pitchFamily="66" charset="0"/>
              </a:rPr>
              <a:t>Future of Tribal Sovereign Immunity</a:t>
            </a:r>
            <a:endParaRPr lang="en-US" i="1" dirty="0">
              <a:latin typeface="Comic Sans MS" pitchFamily="66" charset="0"/>
            </a:endParaRPr>
          </a:p>
        </p:txBody>
      </p:sp>
    </p:spTree>
    <p:extLst>
      <p:ext uri="{BB962C8B-B14F-4D97-AF65-F5344CB8AC3E}">
        <p14:creationId xmlns:p14="http://schemas.microsoft.com/office/powerpoint/2010/main" val="2189859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54476504"/>
              </p:ext>
            </p:extLst>
          </p:nvPr>
        </p:nvGraphicFramePr>
        <p:xfrm>
          <a:off x="457200" y="381000"/>
          <a:ext cx="8220307"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a:xfrm>
            <a:off x="510759" y="2667000"/>
            <a:ext cx="8229600" cy="2971800"/>
          </a:xfrm>
        </p:spPr>
        <p:txBody>
          <a:bodyPr/>
          <a:lstStyle/>
          <a:p>
            <a:endParaRPr lang="en-US" dirty="0" smtClean="0"/>
          </a:p>
          <a:p>
            <a:endParaRPr lang="en-US" dirty="0"/>
          </a:p>
        </p:txBody>
      </p:sp>
      <p:sp>
        <p:nvSpPr>
          <p:cNvPr id="7" name="Rounded Rectangle 6"/>
          <p:cNvSpPr/>
          <p:nvPr/>
        </p:nvSpPr>
        <p:spPr>
          <a:xfrm>
            <a:off x="533400" y="3581400"/>
            <a:ext cx="78486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Stifel</a:t>
            </a:r>
            <a:r>
              <a:rPr lang="en-US" sz="3200" dirty="0"/>
              <a:t>, Nicolaus &amp; Company, Inc., et al. v. Lac Du Flambeau Band of Lake Superior Chippewa Indians and Lake of the Torches Economic Development Corp. (pending 7th Circuit Court of Appeals</a:t>
            </a:r>
            <a:r>
              <a:rPr lang="en-US" sz="3200" dirty="0" smtClean="0"/>
              <a:t>)</a:t>
            </a:r>
            <a:endParaRPr lang="en-US" sz="3200" dirty="0"/>
          </a:p>
        </p:txBody>
      </p:sp>
    </p:spTree>
    <p:extLst>
      <p:ext uri="{BB962C8B-B14F-4D97-AF65-F5344CB8AC3E}">
        <p14:creationId xmlns:p14="http://schemas.microsoft.com/office/powerpoint/2010/main" val="22190347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595" y="537865"/>
            <a:ext cx="8229600" cy="5786735"/>
          </a:xfrm>
          <a:ln cap="rnd">
            <a:solidFill>
              <a:schemeClr val="tx1"/>
            </a:solidFill>
            <a:prstDash val="sysDot"/>
          </a:ln>
        </p:spPr>
        <p:txBody>
          <a:bodyPr>
            <a:normAutofit/>
          </a:bodyPr>
          <a:lstStyle/>
          <a:p>
            <a:pPr marL="0" indent="0" algn="ctr">
              <a:buNone/>
            </a:pPr>
            <a:r>
              <a:rPr lang="en-US" dirty="0"/>
              <a:t>Tribal corporation issued bonds to finance an off reservation gaming venture.  Some of the contracts documenting the bond transaction included clearly expressed waiver of tribal sovereign immunity.  The contract documents also included, however, provisions that triggered a management contract review by the National Indian Gaming Commission.  No such approval was secured, rendering the transaction null and void, including any expressed waiver of immunity.  This litigation is presently before the 7th Circuit Court of Appeals.</a:t>
            </a:r>
          </a:p>
          <a:p>
            <a:pPr marL="0" indent="0" algn="ctr">
              <a:buNone/>
            </a:pPr>
            <a:endParaRPr lang="en-US" dirty="0"/>
          </a:p>
        </p:txBody>
      </p:sp>
    </p:spTree>
    <p:extLst>
      <p:ext uri="{BB962C8B-B14F-4D97-AF65-F5344CB8AC3E}">
        <p14:creationId xmlns:p14="http://schemas.microsoft.com/office/powerpoint/2010/main" val="172999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0534" y="1143000"/>
            <a:ext cx="8652836" cy="5257800"/>
          </a:xfrm>
          <a:prstGeom prst="rect">
            <a:avLst/>
          </a:prstGeom>
        </p:spPr>
      </p:pic>
      <p:sp>
        <p:nvSpPr>
          <p:cNvPr id="3" name="Content Placeholder 2"/>
          <p:cNvSpPr>
            <a:spLocks noGrp="1"/>
          </p:cNvSpPr>
          <p:nvPr>
            <p:ph idx="1"/>
          </p:nvPr>
        </p:nvSpPr>
        <p:spPr>
          <a:xfrm>
            <a:off x="648352" y="1905000"/>
            <a:ext cx="8077200" cy="4419600"/>
          </a:xfrm>
        </p:spPr>
        <p:txBody>
          <a:bodyPr>
            <a:normAutofit fontScale="92500" lnSpcReduction="10000"/>
          </a:bodyPr>
          <a:lstStyle/>
          <a:p>
            <a:pPr marL="0" indent="0">
              <a:buNone/>
            </a:pPr>
            <a:endParaRPr lang="en-US" sz="2400" dirty="0"/>
          </a:p>
          <a:p>
            <a:r>
              <a:rPr lang="en-US" sz="2400" dirty="0" smtClean="0"/>
              <a:t>Tribes </a:t>
            </a:r>
            <a:r>
              <a:rPr lang="en-US" sz="2400" dirty="0"/>
              <a:t>enact laws that detail the specific manner in which a waiver of immunity can be accomplished:  by written resolution only, with language that specifies what type of recovery is allowed or how much a recovery may be, or where a claim may be brought.   </a:t>
            </a:r>
            <a:endParaRPr lang="en-US" sz="2400" dirty="0" smtClean="0"/>
          </a:p>
          <a:p>
            <a:pPr marL="0" indent="0">
              <a:buNone/>
            </a:pPr>
            <a:endParaRPr lang="en-US" sz="2400" dirty="0"/>
          </a:p>
          <a:p>
            <a:r>
              <a:rPr lang="en-US" sz="2400" dirty="0"/>
              <a:t>Sovereign immunity waiver in contract unenforceable where tribal law required a board of directors’ resolution to effect waiver and no resolution was passed.  Memphis Biofuels, LLC v. Chickasaw Nation Indus., Inc.,585 F.3d 917 (6th Cir. 2009); </a:t>
            </a:r>
            <a:r>
              <a:rPr lang="en-US" sz="2400" dirty="0" err="1"/>
              <a:t>Dilliner</a:t>
            </a:r>
            <a:r>
              <a:rPr lang="en-US" sz="2400" dirty="0"/>
              <a:t> v. Seneca-­‐Cayuga Tribe of Oklahoma, 258 F3d. 516 (10</a:t>
            </a:r>
            <a:r>
              <a:rPr lang="en-US" sz="2400" baseline="30000" dirty="0"/>
              <a:t>th</a:t>
            </a:r>
            <a:r>
              <a:rPr lang="en-US" sz="2400" dirty="0"/>
              <a:t> Cir. 2011)</a:t>
            </a:r>
          </a:p>
        </p:txBody>
      </p:sp>
      <p:sp>
        <p:nvSpPr>
          <p:cNvPr id="2" name="Title 1"/>
          <p:cNvSpPr>
            <a:spLocks noGrp="1"/>
          </p:cNvSpPr>
          <p:nvPr>
            <p:ph type="title"/>
          </p:nvPr>
        </p:nvSpPr>
        <p:spPr>
          <a:xfrm>
            <a:off x="457200" y="152400"/>
            <a:ext cx="8229600" cy="1676400"/>
          </a:xfrm>
        </p:spPr>
        <p:txBody>
          <a:bodyPr>
            <a:normAutofit/>
          </a:bodyPr>
          <a:lstStyle/>
          <a:p>
            <a:pPr algn="ctr"/>
            <a:r>
              <a:rPr lang="en-US" b="1" i="1" u="sng"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Tribal Law Impact on Waivers of Sovereign Immunity</a:t>
            </a:r>
            <a:endParaRPr lang="en-US" b="1" i="1" u="sng"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699426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72000"/>
          </a:xfrm>
        </p:spPr>
        <p:txBody>
          <a:bodyPr>
            <a:normAutofit/>
          </a:bodyPr>
          <a:lstStyle/>
          <a:p>
            <a:endParaRPr lang="en-US" dirty="0" smtClean="0"/>
          </a:p>
          <a:p>
            <a:endParaRPr lang="en-US" dirty="0" smtClean="0"/>
          </a:p>
        </p:txBody>
      </p:sp>
      <p:sp>
        <p:nvSpPr>
          <p:cNvPr id="2" name="Title 1"/>
          <p:cNvSpPr>
            <a:spLocks noGrp="1"/>
          </p:cNvSpPr>
          <p:nvPr>
            <p:ph type="title"/>
          </p:nvPr>
        </p:nvSpPr>
        <p:spPr>
          <a:xfrm>
            <a:off x="381000" y="1143000"/>
            <a:ext cx="8229600" cy="281940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dirty="0">
                <a:effectLst/>
              </a:rPr>
              <a:t>MM&amp;A Productions, LLC v. Yavapai-­‐Apache Nation, 234 Ariz. 60 </a:t>
            </a:r>
            <a:r>
              <a:rPr lang="en-US" dirty="0" smtClean="0">
                <a:effectLst/>
              </a:rPr>
              <a:t/>
            </a:r>
            <a:br>
              <a:rPr lang="en-US" dirty="0" smtClean="0">
                <a:effectLst/>
              </a:rPr>
            </a:br>
            <a:r>
              <a:rPr lang="en-US" dirty="0" smtClean="0">
                <a:effectLst/>
              </a:rPr>
              <a:t>(</a:t>
            </a:r>
            <a:r>
              <a:rPr lang="en-US" dirty="0">
                <a:effectLst/>
              </a:rPr>
              <a:t>Court of Appeals of Arizona 2014</a:t>
            </a:r>
            <a:r>
              <a:rPr lang="en-US" dirty="0" smtClean="0">
                <a:effectLst/>
              </a:rPr>
              <a:t>)</a:t>
            </a:r>
            <a:br>
              <a:rPr lang="en-US" dirty="0" smtClean="0">
                <a:effectLst/>
              </a:rPr>
            </a:br>
            <a:endParaRPr lang="en-US" dirty="0">
              <a:effectLst/>
            </a:endParaRPr>
          </a:p>
        </p:txBody>
      </p:sp>
    </p:spTree>
    <p:extLst>
      <p:ext uri="{BB962C8B-B14F-4D97-AF65-F5344CB8AC3E}">
        <p14:creationId xmlns:p14="http://schemas.microsoft.com/office/powerpoint/2010/main" val="4157040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TotalTime>
  <Words>1030</Words>
  <Application>Microsoft Office PowerPoint</Application>
  <PresentationFormat>On-screen Show (4:3)</PresentationFormat>
  <Paragraphs>51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Comic Sans MS</vt:lpstr>
      <vt:lpstr>Constantia</vt:lpstr>
      <vt:lpstr>Wingdings</vt:lpstr>
      <vt:lpstr>Wingdings 2</vt:lpstr>
      <vt:lpstr>Paper</vt:lpstr>
      <vt:lpstr>PowerPoint Presentation</vt:lpstr>
      <vt:lpstr>Tribal Sovereign Immunity</vt:lpstr>
      <vt:lpstr>PowerPoint Presentation</vt:lpstr>
      <vt:lpstr>PowerPoint Presentation</vt:lpstr>
      <vt:lpstr>Future of Tribal Sovereign Immunity</vt:lpstr>
      <vt:lpstr>PowerPoint Presentation</vt:lpstr>
      <vt:lpstr>PowerPoint Presentation</vt:lpstr>
      <vt:lpstr>Tribal Law Impact on Waivers of Sovereign Immunity</vt:lpstr>
      <vt:lpstr>MM&amp;A Productions, LLC v. Yavapai-­‐Apache Nation, 234 Ariz. 60  (Court of Appeals of Arizona 2014) </vt:lpstr>
      <vt:lpstr>PowerPoint Presentation</vt:lpstr>
      <vt:lpstr>PowerPoint Presentation</vt:lpstr>
      <vt:lpstr>The Waiver of Sovereign Immunity in Arbitration Clauses </vt:lpstr>
      <vt:lpstr>Waiver of Sovereign Immunity in Web Based Agreements</vt:lpstr>
      <vt:lpstr>Many vendor services require consent to online terms and conditions or “web-­‐based agreements”.  Web-­‐based agreements typically include unfavorable choice of law provisions.  Many include an arbitration provision, which the U.S. Supreme Court has held to be an express waiver of tribal sovereign immunity.    In finding that the tribe clearly waived its immunity from suit by entering into the standard form American Institute of Architects contract with the arbitration provision, the Court in C &amp; L Enterprises specifically found that the contract was not an adhesion contract and noted that the tribe proposed and prepared the contract.  </vt:lpstr>
      <vt:lpstr>Web-­‐based agreements are adhesion contracts and the tribe that clicks yes on the terms and conditions box has not prepared the contract.  The holding in C &amp; L Enterprises arguably does not apply in a dispute over whether a tribe has entered into a web-­‐based agreement that includes a typical arbitration clause.    Also refer back to the issue of whether a putative waiver is given effect by complying with tribal law.      </vt:lpstr>
      <vt:lpstr>Sovereign Immunity Waivers of the Tribal Sub Entity </vt:lpstr>
      <vt:lpstr>PowerPoint Presentation</vt:lpstr>
    </vt:vector>
  </TitlesOfParts>
  <Company>FCP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Difference Between  Tribal Sovereignty and  Sovereign Immunity</dc:title>
  <dc:creator>Jennifer Lee</dc:creator>
  <cp:lastModifiedBy>Paul Stenzel</cp:lastModifiedBy>
  <cp:revision>52</cp:revision>
  <cp:lastPrinted>2015-04-30T12:05:33Z</cp:lastPrinted>
  <dcterms:created xsi:type="dcterms:W3CDTF">2013-08-22T18:27:02Z</dcterms:created>
  <dcterms:modified xsi:type="dcterms:W3CDTF">2015-04-30T21:22:50Z</dcterms:modified>
</cp:coreProperties>
</file>